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78" r:id="rId11"/>
    <p:sldId id="279"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81"/>
    <p:restoredTop sz="81327"/>
  </p:normalViewPr>
  <p:slideViewPr>
    <p:cSldViewPr snapToGrid="0" snapToObjects="1">
      <p:cViewPr varScale="1">
        <p:scale>
          <a:sx n="118" d="100"/>
          <a:sy n="118" d="100"/>
        </p:scale>
        <p:origin x="600"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2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Öppna mötet med ett varmt välkomnande. Presentera kvällens program och påminn om att mötet är beslutsmässigt.</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D5CED-478B-E010-7CF1-D48FEE4B5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5F1BC-0399-A5BF-F506-5B74113E4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73C4D-CC77-DCFB-9150-6D857A40F3B5}"/>
              </a:ext>
            </a:extLst>
          </p:cNvPr>
          <p:cNvSpPr>
            <a:spLocks noGrp="1"/>
          </p:cNvSpPr>
          <p:nvPr>
            <p:ph type="body" idx="1"/>
          </p:nvPr>
        </p:nvSpPr>
        <p:spPr/>
        <p:txBody>
          <a:bodyPr/>
          <a:lstStyle/>
          <a:p>
            <a:r>
              <a:rPr lang="en-US" dirty="0"/>
              <a:t>Punkt 8: Kassören presenterar årsredovisningen och revisionsberättelsen för verksamhetsåret 2025. Revisorn kommenterar sin berättelse.</a:t>
            </a:r>
          </a:p>
        </p:txBody>
      </p:sp>
      <p:sp>
        <p:nvSpPr>
          <p:cNvPr id="4" name="Slide Number Placeholder 3">
            <a:extLst>
              <a:ext uri="{FF2B5EF4-FFF2-40B4-BE49-F238E27FC236}">
                <a16:creationId xmlns:a16="http://schemas.microsoft.com/office/drawing/2014/main" id="{54440DAE-25CA-7CAE-D34D-D4A4AA8C485F}"/>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25093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EC067-64F9-D4B1-9F21-BDD274FE3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3701D-8973-6F4F-2655-FF13A4AB1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5C1B7-B4D9-7F27-1AC8-035334B5B1D5}"/>
              </a:ext>
            </a:extLst>
          </p:cNvPr>
          <p:cNvSpPr>
            <a:spLocks noGrp="1"/>
          </p:cNvSpPr>
          <p:nvPr>
            <p:ph type="body" idx="1"/>
          </p:nvPr>
        </p:nvSpPr>
        <p:spPr/>
        <p:txBody>
          <a:bodyPr/>
          <a:lstStyle/>
          <a:p>
            <a:r>
              <a:rPr lang="en-US" dirty="0"/>
              <a:t>Punkt 8: Kassören presenterar årsredovisningen och revisionsberättelsen för verksamhetsåret 2025. Revisorn kommenterar sin berättelse.</a:t>
            </a:r>
          </a:p>
        </p:txBody>
      </p:sp>
      <p:sp>
        <p:nvSpPr>
          <p:cNvPr id="4" name="Slide Number Placeholder 3">
            <a:extLst>
              <a:ext uri="{FF2B5EF4-FFF2-40B4-BE49-F238E27FC236}">
                <a16:creationId xmlns:a16="http://schemas.microsoft.com/office/drawing/2014/main" id="{598E2FF8-1D61-E6A7-F383-BA326A155410}"/>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988663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9: Mötet tar ställning till frågan om ansvarsfrihet för styrelsens förvaltning under 2025. Revisorns rekommendation presenteras. Beslut fattas av mötet.</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10: Ordförande – förslag Angelica Flink (omval, 1 år).
Punkt 11: Fyra styrelseledamöter väljs för 2 år. Förslag: Linda Siljhage, Lars Johansson och Jenny Helmbro (alla omval). Pontus Olsson avgår. Niklas Olsson och Kasper Jacobsen är valda 2024 och kvarstår på sina poster.</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12: Suppleanter (1 år) – förslag David Boman (omval) och Nicklas Jakobsson (nyval).
Punkt 13: Revisorer (1 år) – förslag Stig Andersson Plate.
Punkt 14: Revisorssuppleant (1 år) – förslag Peter Lundin.
Punkt 15: Valberedning – styrelsen har gjort upprepade försök att hitta kandidater utan resultat. Mötet uppmanas lämna förslag.</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16: Behandling av styrelsens förslag och i rätt tid inkomna motioner. Om inga motioner inkommit kan detta meddelas mötet och punkten avslutas snabbt.</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17: Styrelsen föreslår oförändrade avgifter: 300 kr för ungdomar t.o.m. 17 år, 500 kr för vuxna fr.o.m. 18 år, 0 kr för styrelsens ledamöter och ordinarie ledare. Mötet beslutar.</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18 – Verksamhetsplan 2026:
Styrelsen ska arbeta med att rekrytera fler ledare och engagera föräldrar. Strukturera styrelsearbetet med fler arbetsgrupper. Erbjuda träningar för alla nivåer. Fortsätta ungdomssatsningen. Erbjuda föreläsningar inom träning och hälsa. Fortsätta ledarbetet vid Bjursjön i samarbete med kommunen. Vårda och rekrytera sponsorer. Utvärdera möjligheter till ny klubblokal på sikt.</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18 – Budget 2026:
Intäkter uppskattade till 250 000 kr – bygger på historik, troligen lite lågt satt. Inkluderar bl.a. 36 000 kr i bidrag från Uddevalla kommun till ledgruppen.
Utgifter totalt: 252 641 kr. Budgeten går ca 2 600 kr back, vilket innebär att eget kapital (808 627 kr per okt 2025) används marginellt. Flera poster är uppskattningar och kan justeras. Det finns utrymme för nya satsningar som mötet/styrelsen prioriterar. Notera att ett antal poster är markerade med frågetecken i underlaget (t.ex. förbruksinventarier, teknikgropen) och bör diskuteras.</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19 – Cykelarrangemang 2026:
Uddevalla XCO / Dynamit XCO i april 2026. Poängjakten – UCK-cyklister uppmanas delta i fler deltävlingar än 2025. KM MTB – planeras, ambition att arrangera inom fler discipliner. Långsiktiga mål: SWEcup MTB inom 5 år, MTB SM inom 10 år, LVG-samarrangemang med grannklubbar.</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Gå igenom dagordningen och be mötet fastställa den (punkt 2). Kontrollera att kallelsen gått ut i rätt tid – minst tre veckor före mötet enligt de nya stadgarna (punkt 3).</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20 – Stadgeändringar:
Föreningens stadgar uppdateras till att följa RF:s stadgemall från 2022. Förslaget till nya stadgar presenteras och mötet tar ställning med minst två tredjedels majoritet.
De viktigaste förändringarna:
1. Stadgemallen: ny, uppdaterad RF-mall
2. Verksamhetsfokus: breddas från tävling till livslång cykling
3. Barn &amp; unga: barnkonventionen och RF:s riktlinjer regleras explicit
4. Värdegrund: nu inskriven direkt i stadgarna
5. Mötesform: digitala och hybridmöten tillåts
6. Styrelseroll: strategisk ledning, arbetsordning ska antas
7. Arbetsgrupper: formellt möjliga att inrätta
8. GDPR: rättssäker hantering av personuppgifter regleras
Detaljerat förslag finns i UCK_Aktuella Stadgar_2026.docx</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20 – Föreningens värdegrund:
Denna slide återger ordagrant §2 i de nya stadgarna. Värdegrunden gäller för alla medlemmar och är i synnerhet vägledande för ledare, förtroendevalda och funktionärer. Styrelsen ansvarar för att värdegrunden hålls levande och följs upp. Brott mot värdegrunden kan utgöra grund för åtgärder enligt stadgarna.
Nästa slide visar Blå linjen – den praktiska konkretiseringen av dessa principer i vardagen.</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20 – Blå linjen, rollansvar:
Denna slide visar det konkreta ansvaret för respektive roll i klubben – ett komplement till den formella värdegrunden i §2.
Ledare och funktionärer har ett särskilt ansvar som förebilder och ska agera om någon bryter mot värdegrunden.
Föräldrar förväntas stötta utan att pressa och respektera ledarnas beslut.
Styrelsen bär det övergripande ansvaret för att värdegrunden efterlevs och att avvikelser hanteras.
Vid brott mot värdegrunden hanteras detta i dialog och enligt stadgarna samt RF:s riktlinjer för Trygg Idrott.</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21: Öppna golvet för övriga frågor från mötesdeltagarna. Håll ordning på eventuella beslut som fattas under denna punkt.</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22: Ordföranden förklarar mötet avslutat och tackar alla för deltagandet och engagemanget.
Efter mötet:
• Protokollet ska justeras och skickas ut till samtliga medlemmar
• Nya styrelsemedlemmar informeras om kommande styrelsemöten
• Kommunicera beslut via hemsida och sociala medier</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1–6 är formella öppningspunkter. Ha datumen för kallelsen förberedda. Till punkt 4–6 behöver du kandidater – om dessa inte är förberedda i förväg öppna golvet för förslag från mötet.</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Årsberättelse 2025 – Klubben i korthet:
Cirka 270 aktiva medlemmar, en ökning mot föregående år. 22 år sedan UCK bildades genom sammanslagning av Uddevalla Cykelamatörer och Uddevalla Terrängcykelklubb. Två årsmöten 2025 (ett extra i maj pga styrelseskifte). Tio protokollförda styrelsemöten med möjlighet till både fysisk och digital närvaro.
Styrelsen 2025: Angelica Flink (ordf.), Niklas Olsson (vice ordf.), Jenny Helmbro (sekr.), Jessica Niklasson / Kasper Jacobsen (kassörer), Linda Siljhage och Pontus Olsson (ledamöter), David Boman och Lars Johansson (suppleanter).</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Verksamheten 2025 i sammandrag. MTB-verksamheten är fortsatt den bärande delen av klubben, med högt och stabilt deltagande. Ungdomsverksamheten är populär – intresset så stort att kölista har behövts. Landsvägsverksamheten (LVG) har haft sitt bästa år hittills med ökat deltagande på samtliga träningsformer. Lördagscyklingen lockar fortsatt deltagare men det har varit svårt att få till fler än två fartgrupper. Aktiviteter som workshops med Emma Belfort och klädprovarkväll med Bioracer har engagerat båda grupperingarna och bidragit till gemenskapen i klubben.</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Arrangemang 2025:
Herrestadsfjällsloppet: 55 startande, varav 13 damer och 4 E-MTB. Bra genomförande.
Klubbmästerskapet MTB vid Bjursjön: ca 70 deltagare i olika åldersklasser. Uppskattad av både barn och vuxna.
Poängjakten: 58 UCK-cyklister deltog – fler än föregående år. Klubben var aktiv som både arrangör och deltagare. Fullständig resultatsammanställning finns i Bilaga 1 till årsberättelsen.</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Stigbyggargruppen har lagt ner ett stort ideellt arbete. Sly- och gräsröjning samt borttagning av fallna träd. Stora och Lilla Bää-lederna har förbättrats med ca 25 ton grus med fokus på hållbarhet och upplevelse. Planering av äventyrsled påbörjades men överlämnades till andra engagerade medlemmar.
Ekonomiskt stöd: Bidrag från Uddevalla Energi, Swedbank, Uddevalla kommun och Thordénstiftelsen. Medlen har använts för utbildningsinsatser, ledunderhåll och fyra nya träningscyklar till Dagnys.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Årets Ledare: Henric Rutgersson. Stort engagemang, hjälpsam och alltid gott humör. Uppskattas mycket av barnen.
Årets Eldsjäl: Lars Johansson. Driver landsvägsverksamheten, leder träningarna och skapar möjligheter för cykling året runt.</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Punkt 8: Kassören presenterar årsredovisningen och revisionsberättelsen för verksamhetsåret 2025. Revisorn kommenterar sin berättelse.</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2B5C"/>
        </a:solidFill>
        <a:effectLst/>
      </p:bgPr>
    </p:bg>
    <p:spTree>
      <p:nvGrpSpPr>
        <p:cNvPr id="1" name=""/>
        <p:cNvGrpSpPr/>
        <p:nvPr/>
      </p:nvGrpSpPr>
      <p:grpSpPr>
        <a:xfrm>
          <a:off x="0" y="0"/>
          <a:ext cx="0" cy="0"/>
          <a:chOff x="0" y="0"/>
          <a:chExt cx="0" cy="0"/>
        </a:xfrm>
      </p:grpSpPr>
      <p:sp>
        <p:nvSpPr>
          <p:cNvPr id="2" name="Shape 0"/>
          <p:cNvSpPr/>
          <p:nvPr/>
        </p:nvSpPr>
        <p:spPr>
          <a:xfrm>
            <a:off x="5943600" y="-1371600"/>
            <a:ext cx="5029200" cy="5029200"/>
          </a:xfrm>
          <a:prstGeom prst="ellipse">
            <a:avLst/>
          </a:prstGeom>
          <a:solidFill>
            <a:srgbClr val="1565C0">
              <a:alpha val="40000"/>
            </a:srgbClr>
          </a:solidFill>
          <a:ln w="12700">
            <a:solidFill>
              <a:srgbClr val="1565C0">
                <a:alpha val="40000"/>
              </a:srgbClr>
            </a:solidFill>
            <a:prstDash val="solid"/>
          </a:ln>
        </p:spPr>
        <p:txBody>
          <a:bodyPr/>
          <a:lstStyle/>
          <a:p>
            <a:endParaRPr lang="sv-SE"/>
          </a:p>
        </p:txBody>
      </p:sp>
      <p:sp>
        <p:nvSpPr>
          <p:cNvPr id="3" name="Shape 1"/>
          <p:cNvSpPr/>
          <p:nvPr/>
        </p:nvSpPr>
        <p:spPr>
          <a:xfrm>
            <a:off x="7132320" y="2926080"/>
            <a:ext cx="2743200" cy="2743200"/>
          </a:xfrm>
          <a:prstGeom prst="ellipse">
            <a:avLst/>
          </a:prstGeom>
          <a:solidFill>
            <a:srgbClr val="E8A014">
              <a:alpha val="22000"/>
            </a:srgbClr>
          </a:solidFill>
          <a:ln w="12700">
            <a:solidFill>
              <a:srgbClr val="E8A014">
                <a:alpha val="22000"/>
              </a:srgbClr>
            </a:solidFill>
            <a:prstDash val="solid"/>
          </a:ln>
        </p:spPr>
        <p:txBody>
          <a:bodyPr/>
          <a:lstStyle/>
          <a:p>
            <a:endParaRPr lang="sv-SE"/>
          </a:p>
        </p:txBody>
      </p:sp>
      <p:sp>
        <p:nvSpPr>
          <p:cNvPr id="4" name="Shape 2"/>
          <p:cNvSpPr/>
          <p:nvPr/>
        </p:nvSpPr>
        <p:spPr>
          <a:xfrm>
            <a:off x="457200" y="1371600"/>
            <a:ext cx="91440" cy="2194560"/>
          </a:xfrm>
          <a:prstGeom prst="rect">
            <a:avLst/>
          </a:prstGeom>
          <a:solidFill>
            <a:srgbClr val="E8A014"/>
          </a:solidFill>
          <a:ln w="12700">
            <a:solidFill>
              <a:srgbClr val="E8A014"/>
            </a:solidFill>
            <a:prstDash val="solid"/>
          </a:ln>
        </p:spPr>
        <p:txBody>
          <a:bodyPr/>
          <a:lstStyle/>
          <a:p>
            <a:endParaRPr lang="sv-SE"/>
          </a:p>
        </p:txBody>
      </p:sp>
      <p:sp>
        <p:nvSpPr>
          <p:cNvPr id="5" name="Text 3"/>
          <p:cNvSpPr/>
          <p:nvPr/>
        </p:nvSpPr>
        <p:spPr>
          <a:xfrm>
            <a:off x="685800" y="1371600"/>
            <a:ext cx="6858000" cy="594360"/>
          </a:xfrm>
          <a:prstGeom prst="rect">
            <a:avLst/>
          </a:prstGeom>
          <a:noFill/>
          <a:ln/>
        </p:spPr>
        <p:txBody>
          <a:bodyPr wrap="square" lIns="0" tIns="0" rIns="0" bIns="0" rtlCol="0" anchor="ctr"/>
          <a:lstStyle/>
          <a:p>
            <a:pPr marL="0" indent="0" algn="l">
              <a:buNone/>
            </a:pPr>
            <a:r>
              <a:rPr lang="en-US" sz="1800" dirty="0">
                <a:solidFill>
                  <a:srgbClr val="A0C4FF"/>
                </a:solidFill>
                <a:latin typeface="Trebuchet MS" pitchFamily="34" charset="0"/>
                <a:ea typeface="Trebuchet MS" pitchFamily="34" charset="-122"/>
                <a:cs typeface="Trebuchet MS" pitchFamily="34" charset="-120"/>
              </a:rPr>
              <a:t>Uddevalla Cykelklubb</a:t>
            </a:r>
            <a:endParaRPr lang="en-US" sz="1800" dirty="0"/>
          </a:p>
        </p:txBody>
      </p:sp>
      <p:sp>
        <p:nvSpPr>
          <p:cNvPr id="6" name="Text 4"/>
          <p:cNvSpPr/>
          <p:nvPr/>
        </p:nvSpPr>
        <p:spPr>
          <a:xfrm>
            <a:off x="685800" y="1920240"/>
            <a:ext cx="6858000" cy="1005840"/>
          </a:xfrm>
          <a:prstGeom prst="rect">
            <a:avLst/>
          </a:prstGeom>
          <a:noFill/>
          <a:ln/>
        </p:spPr>
        <p:txBody>
          <a:bodyPr wrap="square" lIns="0" tIns="0" rIns="0" bIns="0" rtlCol="0" anchor="ctr"/>
          <a:lstStyle/>
          <a:p>
            <a:pPr marL="0" indent="0" algn="l">
              <a:buNone/>
            </a:pPr>
            <a:r>
              <a:rPr lang="en-US" sz="4600" b="1" dirty="0">
                <a:solidFill>
                  <a:srgbClr val="FFFFFF"/>
                </a:solidFill>
                <a:latin typeface="Trebuchet MS" pitchFamily="34" charset="0"/>
                <a:ea typeface="Trebuchet MS" pitchFamily="34" charset="-122"/>
                <a:cs typeface="Trebuchet MS" pitchFamily="34" charset="-120"/>
              </a:rPr>
              <a:t>Årsmöte 2026</a:t>
            </a:r>
            <a:endParaRPr lang="en-US" sz="4600" dirty="0"/>
          </a:p>
        </p:txBody>
      </p:sp>
      <p:sp>
        <p:nvSpPr>
          <p:cNvPr id="7" name="Text 5"/>
          <p:cNvSpPr/>
          <p:nvPr/>
        </p:nvSpPr>
        <p:spPr>
          <a:xfrm>
            <a:off x="685800" y="3017520"/>
            <a:ext cx="6858000" cy="731520"/>
          </a:xfrm>
          <a:prstGeom prst="rect">
            <a:avLst/>
          </a:prstGeom>
          <a:noFill/>
          <a:ln/>
        </p:spPr>
        <p:txBody>
          <a:bodyPr wrap="square" lIns="0" tIns="0" rIns="0" bIns="0" rtlCol="0" anchor="t"/>
          <a:lstStyle/>
          <a:p>
            <a:pPr marL="0" indent="0" algn="l">
              <a:buNone/>
            </a:pPr>
            <a:r>
              <a:rPr lang="en-US" sz="1400" dirty="0">
                <a:solidFill>
                  <a:srgbClr val="A0C4FF"/>
                </a:solidFill>
                <a:latin typeface="Calibri" pitchFamily="34" charset="0"/>
                <a:ea typeface="Calibri" pitchFamily="34" charset="-122"/>
                <a:cs typeface="Calibri" pitchFamily="34" charset="-120"/>
              </a:rPr>
              <a:t>Tisdagen den 3 mars 2026  ·  kl. 18:00</a:t>
            </a:r>
            <a:endParaRPr lang="en-US" sz="1400" dirty="0"/>
          </a:p>
          <a:p>
            <a:pPr marL="0" indent="0" algn="l">
              <a:buNone/>
            </a:pPr>
            <a:r>
              <a:rPr lang="en-US" sz="1400" dirty="0">
                <a:solidFill>
                  <a:srgbClr val="A0C4FF"/>
                </a:solidFill>
                <a:latin typeface="Calibri" pitchFamily="34" charset="0"/>
                <a:ea typeface="Calibri" pitchFamily="34" charset="-122"/>
                <a:cs typeface="Calibri" pitchFamily="34" charset="-120"/>
              </a:rPr>
              <a:t>Konferensrum Rimnersbadet, Uddevalla</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C3D5E1-09C0-230E-9350-3298743785D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19750035-8182-695D-5323-8F648DD1D8AA}"/>
              </a:ext>
            </a:extLst>
          </p:cNvPr>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a:extLst>
              <a:ext uri="{FF2B5EF4-FFF2-40B4-BE49-F238E27FC236}">
                <a16:creationId xmlns:a16="http://schemas.microsoft.com/office/drawing/2014/main" id="{8E72A672-A5BA-A671-6B09-1A5CC84F6F41}"/>
              </a:ext>
            </a:extLst>
          </p:cNvPr>
          <p:cNvSpPr/>
          <p:nvPr/>
        </p:nvSpPr>
        <p:spPr>
          <a:xfrm>
            <a:off x="457200" y="182880"/>
            <a:ext cx="1193292" cy="274320"/>
          </a:xfrm>
          <a:prstGeom prst="rect">
            <a:avLst/>
          </a:prstGeom>
          <a:solidFill>
            <a:srgbClr val="E8A014"/>
          </a:solidFill>
          <a:ln w="12700">
            <a:solidFill>
              <a:srgbClr val="E8A014"/>
            </a:solidFill>
            <a:prstDash val="solid"/>
          </a:ln>
        </p:spPr>
        <p:txBody>
          <a:bodyPr/>
          <a:lstStyle/>
          <a:p>
            <a:endParaRPr lang="sv-SE"/>
          </a:p>
        </p:txBody>
      </p:sp>
      <p:sp>
        <p:nvSpPr>
          <p:cNvPr id="4" name="Text 2">
            <a:extLst>
              <a:ext uri="{FF2B5EF4-FFF2-40B4-BE49-F238E27FC236}">
                <a16:creationId xmlns:a16="http://schemas.microsoft.com/office/drawing/2014/main" id="{996FD45E-3BA8-319F-EB91-3C4E6DE843D2}"/>
              </a:ext>
            </a:extLst>
          </p:cNvPr>
          <p:cNvSpPr/>
          <p:nvPr/>
        </p:nvSpPr>
        <p:spPr>
          <a:xfrm>
            <a:off x="457200" y="182880"/>
            <a:ext cx="1193292"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8</a:t>
            </a:r>
            <a:endParaRPr lang="en-US" sz="800" dirty="0"/>
          </a:p>
        </p:txBody>
      </p:sp>
      <p:sp>
        <p:nvSpPr>
          <p:cNvPr id="5" name="Text 3">
            <a:extLst>
              <a:ext uri="{FF2B5EF4-FFF2-40B4-BE49-F238E27FC236}">
                <a16:creationId xmlns:a16="http://schemas.microsoft.com/office/drawing/2014/main" id="{F6A147AA-AEE7-2C3B-6245-5031D5CB1994}"/>
              </a:ext>
            </a:extLst>
          </p:cNvPr>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err="1">
                <a:solidFill>
                  <a:srgbClr val="0D2B5C"/>
                </a:solidFill>
                <a:latin typeface="Trebuchet MS" pitchFamily="34" charset="0"/>
                <a:ea typeface="Trebuchet MS" pitchFamily="34" charset="-122"/>
                <a:cs typeface="Trebuchet MS" pitchFamily="34" charset="-120"/>
              </a:rPr>
              <a:t>Årsredovisning</a:t>
            </a:r>
            <a:r>
              <a:rPr lang="en-US" sz="3000" b="1" dirty="0">
                <a:solidFill>
                  <a:srgbClr val="0D2B5C"/>
                </a:solidFill>
                <a:latin typeface="Trebuchet MS" pitchFamily="34" charset="0"/>
                <a:ea typeface="Trebuchet MS" pitchFamily="34" charset="-122"/>
                <a:cs typeface="Trebuchet MS" pitchFamily="34" charset="-120"/>
              </a:rPr>
              <a:t>, </a:t>
            </a:r>
            <a:r>
              <a:rPr lang="en-US" sz="3000" b="1" dirty="0" err="1">
                <a:solidFill>
                  <a:srgbClr val="0D2B5C"/>
                </a:solidFill>
                <a:latin typeface="Trebuchet MS" pitchFamily="34" charset="0"/>
                <a:ea typeface="Trebuchet MS" pitchFamily="34" charset="-122"/>
                <a:cs typeface="Trebuchet MS" pitchFamily="34" charset="-120"/>
              </a:rPr>
              <a:t>resultaträkning</a:t>
            </a:r>
            <a:endParaRPr lang="en-US" sz="3000" dirty="0"/>
          </a:p>
        </p:txBody>
      </p:sp>
      <p:pic>
        <p:nvPicPr>
          <p:cNvPr id="7" name="Bildobjekt 6" descr="En bild som visar text, kvitto, skärmbild, meny&#10;&#10;AI-genererat innehåll kan vara felaktigt.">
            <a:extLst>
              <a:ext uri="{FF2B5EF4-FFF2-40B4-BE49-F238E27FC236}">
                <a16:creationId xmlns:a16="http://schemas.microsoft.com/office/drawing/2014/main" id="{D83711DD-36FB-90CB-BE2B-CBA81C166E71}"/>
              </a:ext>
            </a:extLst>
          </p:cNvPr>
          <p:cNvPicPr>
            <a:picLocks noChangeAspect="1"/>
          </p:cNvPicPr>
          <p:nvPr/>
        </p:nvPicPr>
        <p:blipFill>
          <a:blip r:embed="rId3"/>
          <a:stretch>
            <a:fillRect/>
          </a:stretch>
        </p:blipFill>
        <p:spPr>
          <a:xfrm>
            <a:off x="457200" y="1243584"/>
            <a:ext cx="6768928" cy="3577494"/>
          </a:xfrm>
          <a:prstGeom prst="rect">
            <a:avLst/>
          </a:prstGeom>
        </p:spPr>
      </p:pic>
    </p:spTree>
    <p:extLst>
      <p:ext uri="{BB962C8B-B14F-4D97-AF65-F5344CB8AC3E}">
        <p14:creationId xmlns:p14="http://schemas.microsoft.com/office/powerpoint/2010/main" val="191568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00C9C4-A3FC-898E-22E7-979D72760D5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CCC63D50-A71B-F0C5-A191-D31720A48AE7}"/>
              </a:ext>
            </a:extLst>
          </p:cNvPr>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a:extLst>
              <a:ext uri="{FF2B5EF4-FFF2-40B4-BE49-F238E27FC236}">
                <a16:creationId xmlns:a16="http://schemas.microsoft.com/office/drawing/2014/main" id="{5654989F-42D3-B2E1-A92D-BB35BFBF800C}"/>
              </a:ext>
            </a:extLst>
          </p:cNvPr>
          <p:cNvSpPr/>
          <p:nvPr/>
        </p:nvSpPr>
        <p:spPr>
          <a:xfrm>
            <a:off x="457200" y="182880"/>
            <a:ext cx="1193292" cy="274320"/>
          </a:xfrm>
          <a:prstGeom prst="rect">
            <a:avLst/>
          </a:prstGeom>
          <a:solidFill>
            <a:srgbClr val="E8A014"/>
          </a:solidFill>
          <a:ln w="12700">
            <a:solidFill>
              <a:srgbClr val="E8A014"/>
            </a:solidFill>
            <a:prstDash val="solid"/>
          </a:ln>
        </p:spPr>
        <p:txBody>
          <a:bodyPr/>
          <a:lstStyle/>
          <a:p>
            <a:endParaRPr lang="sv-SE"/>
          </a:p>
        </p:txBody>
      </p:sp>
      <p:sp>
        <p:nvSpPr>
          <p:cNvPr id="4" name="Text 2">
            <a:extLst>
              <a:ext uri="{FF2B5EF4-FFF2-40B4-BE49-F238E27FC236}">
                <a16:creationId xmlns:a16="http://schemas.microsoft.com/office/drawing/2014/main" id="{4033B223-3854-8F42-A3F9-9894BAAF1396}"/>
              </a:ext>
            </a:extLst>
          </p:cNvPr>
          <p:cNvSpPr/>
          <p:nvPr/>
        </p:nvSpPr>
        <p:spPr>
          <a:xfrm>
            <a:off x="457200" y="182880"/>
            <a:ext cx="1193292"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8</a:t>
            </a:r>
            <a:endParaRPr lang="en-US" sz="800" dirty="0"/>
          </a:p>
        </p:txBody>
      </p:sp>
      <p:sp>
        <p:nvSpPr>
          <p:cNvPr id="5" name="Text 3">
            <a:extLst>
              <a:ext uri="{FF2B5EF4-FFF2-40B4-BE49-F238E27FC236}">
                <a16:creationId xmlns:a16="http://schemas.microsoft.com/office/drawing/2014/main" id="{53E815AA-C83A-EBA5-6C4C-3A73E13E89DF}"/>
              </a:ext>
            </a:extLst>
          </p:cNvPr>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err="1">
                <a:solidFill>
                  <a:srgbClr val="0D2B5C"/>
                </a:solidFill>
                <a:latin typeface="Trebuchet MS" pitchFamily="34" charset="0"/>
                <a:ea typeface="Trebuchet MS" pitchFamily="34" charset="-122"/>
                <a:cs typeface="Trebuchet MS" pitchFamily="34" charset="-120"/>
              </a:rPr>
              <a:t>Årsredovisning</a:t>
            </a:r>
            <a:r>
              <a:rPr lang="en-US" sz="3000" b="1" dirty="0">
                <a:solidFill>
                  <a:srgbClr val="0D2B5C"/>
                </a:solidFill>
                <a:latin typeface="Trebuchet MS" pitchFamily="34" charset="0"/>
                <a:ea typeface="Trebuchet MS" pitchFamily="34" charset="-122"/>
                <a:cs typeface="Trebuchet MS" pitchFamily="34" charset="-120"/>
              </a:rPr>
              <a:t>, </a:t>
            </a:r>
            <a:r>
              <a:rPr lang="en-US" sz="3000" b="1" dirty="0" err="1">
                <a:solidFill>
                  <a:srgbClr val="0D2B5C"/>
                </a:solidFill>
                <a:latin typeface="Trebuchet MS" pitchFamily="34" charset="0"/>
                <a:ea typeface="Trebuchet MS" pitchFamily="34" charset="-122"/>
                <a:cs typeface="Trebuchet MS" pitchFamily="34" charset="-120"/>
              </a:rPr>
              <a:t>resultaträkning</a:t>
            </a:r>
            <a:endParaRPr lang="en-US" sz="3000" dirty="0"/>
          </a:p>
        </p:txBody>
      </p:sp>
      <p:pic>
        <p:nvPicPr>
          <p:cNvPr id="8" name="Bildobjekt 7" descr="En bild som visar text, meny, skärmbild, kvitto&#10;&#10;AI-genererat innehåll kan vara felaktigt.">
            <a:extLst>
              <a:ext uri="{FF2B5EF4-FFF2-40B4-BE49-F238E27FC236}">
                <a16:creationId xmlns:a16="http://schemas.microsoft.com/office/drawing/2014/main" id="{23EB2105-D379-BDC6-5FC7-BD46FEB0E12D}"/>
              </a:ext>
            </a:extLst>
          </p:cNvPr>
          <p:cNvPicPr>
            <a:picLocks noChangeAspect="1"/>
          </p:cNvPicPr>
          <p:nvPr/>
        </p:nvPicPr>
        <p:blipFill>
          <a:blip r:embed="rId3"/>
          <a:stretch>
            <a:fillRect/>
          </a:stretch>
        </p:blipFill>
        <p:spPr>
          <a:xfrm>
            <a:off x="457200" y="1103928"/>
            <a:ext cx="5194997" cy="3856692"/>
          </a:xfrm>
          <a:prstGeom prst="rect">
            <a:avLst/>
          </a:prstGeom>
        </p:spPr>
      </p:pic>
      <p:pic>
        <p:nvPicPr>
          <p:cNvPr id="10" name="Bildobjekt 9" descr="En bild som visar text, skärmbild, Teckensnitt, nummer&#10;&#10;AI-genererat innehåll kan vara felaktigt.">
            <a:extLst>
              <a:ext uri="{FF2B5EF4-FFF2-40B4-BE49-F238E27FC236}">
                <a16:creationId xmlns:a16="http://schemas.microsoft.com/office/drawing/2014/main" id="{9A0DEE7F-4296-AB79-127B-D90A9A82B22F}"/>
              </a:ext>
            </a:extLst>
          </p:cNvPr>
          <p:cNvPicPr>
            <a:picLocks noChangeAspect="1"/>
          </p:cNvPicPr>
          <p:nvPr/>
        </p:nvPicPr>
        <p:blipFill>
          <a:blip r:embed="rId4"/>
          <a:stretch>
            <a:fillRect/>
          </a:stretch>
        </p:blipFill>
        <p:spPr>
          <a:xfrm>
            <a:off x="5673969" y="3929745"/>
            <a:ext cx="3305439" cy="1096191"/>
          </a:xfrm>
          <a:prstGeom prst="rect">
            <a:avLst/>
          </a:prstGeom>
        </p:spPr>
      </p:pic>
    </p:spTree>
    <p:extLst>
      <p:ext uri="{BB962C8B-B14F-4D97-AF65-F5344CB8AC3E}">
        <p14:creationId xmlns:p14="http://schemas.microsoft.com/office/powerpoint/2010/main" val="256475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1193292"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1193292"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9</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Ansvarsfrihet för styrelsen</a:t>
            </a:r>
            <a:endParaRPr lang="en-US" sz="3000" dirty="0"/>
          </a:p>
        </p:txBody>
      </p:sp>
      <p:sp>
        <p:nvSpPr>
          <p:cNvPr id="6" name="Shape 4"/>
          <p:cNvSpPr/>
          <p:nvPr/>
        </p:nvSpPr>
        <p:spPr>
          <a:xfrm>
            <a:off x="1371600" y="1463040"/>
            <a:ext cx="6400800" cy="2286000"/>
          </a:xfrm>
          <a:prstGeom prst="rect">
            <a:avLst/>
          </a:prstGeom>
          <a:solidFill>
            <a:srgbClr val="FFFFFF"/>
          </a:solidFill>
          <a:ln w="12700">
            <a:solidFill>
              <a:srgbClr val="D6E4F7"/>
            </a:solidFill>
            <a:prstDash val="solid"/>
          </a:ln>
          <a:effectLst>
            <a:outerShdw blurRad="63500" dist="12700" dir="8100000" algn="bl" rotWithShape="0">
              <a:srgbClr val="000000">
                <a:alpha val="7000"/>
              </a:srgbClr>
            </a:outerShdw>
          </a:effectLst>
        </p:spPr>
        <p:txBody>
          <a:bodyPr/>
          <a:lstStyle/>
          <a:p>
            <a:endParaRPr lang="sv-SE"/>
          </a:p>
        </p:txBody>
      </p:sp>
      <p:sp>
        <p:nvSpPr>
          <p:cNvPr id="7" name="Text 5"/>
          <p:cNvSpPr/>
          <p:nvPr/>
        </p:nvSpPr>
        <p:spPr>
          <a:xfrm>
            <a:off x="1371600" y="1463040"/>
            <a:ext cx="6400800" cy="2286000"/>
          </a:xfrm>
          <a:prstGeom prst="rect">
            <a:avLst/>
          </a:prstGeom>
          <a:noFill/>
          <a:ln/>
        </p:spPr>
        <p:txBody>
          <a:bodyPr wrap="square" rtlCol="0" anchor="ctr"/>
          <a:lstStyle/>
          <a:p>
            <a:pPr marL="0" indent="0" algn="ctr">
              <a:buNone/>
            </a:pPr>
            <a:r>
              <a:rPr lang="en-US" sz="2000" dirty="0">
                <a:solidFill>
                  <a:srgbClr val="0D2B5C"/>
                </a:solidFill>
                <a:latin typeface="Trebuchet MS" pitchFamily="34" charset="0"/>
                <a:ea typeface="Trebuchet MS" pitchFamily="34" charset="-122"/>
                <a:cs typeface="Trebuchet MS" pitchFamily="34" charset="-120"/>
              </a:rPr>
              <a:t>Mötet beslutar om ansvarsfrihet</a:t>
            </a:r>
            <a:endParaRPr lang="en-US" sz="2000" dirty="0"/>
          </a:p>
          <a:p>
            <a:pPr marL="0" indent="0" algn="ctr">
              <a:buNone/>
            </a:pPr>
            <a:r>
              <a:rPr lang="en-US" sz="2000" dirty="0">
                <a:solidFill>
                  <a:srgbClr val="0D2B5C"/>
                </a:solidFill>
                <a:latin typeface="Trebuchet MS" pitchFamily="34" charset="0"/>
                <a:ea typeface="Trebuchet MS" pitchFamily="34" charset="-122"/>
                <a:cs typeface="Trebuchet MS" pitchFamily="34" charset="-120"/>
              </a:rPr>
              <a:t>för styrelsens förvaltning</a:t>
            </a:r>
            <a:endParaRPr lang="en-US" sz="2000" dirty="0"/>
          </a:p>
          <a:p>
            <a:pPr marL="0" indent="0" algn="ctr">
              <a:buNone/>
            </a:pPr>
            <a:r>
              <a:rPr lang="en-US" sz="2000" dirty="0">
                <a:solidFill>
                  <a:srgbClr val="0D2B5C"/>
                </a:solidFill>
                <a:latin typeface="Trebuchet MS" pitchFamily="34" charset="0"/>
                <a:ea typeface="Trebuchet MS" pitchFamily="34" charset="-122"/>
                <a:cs typeface="Trebuchet MS" pitchFamily="34" charset="-120"/>
              </a:rPr>
              <a:t>under verksamhetsåret 2025</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2770632"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2770632"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10–11 – VAL 2026</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Val: ordförande &amp; styrelseledamöter</a:t>
            </a:r>
            <a:endParaRPr lang="en-US" sz="3000" dirty="0"/>
          </a:p>
        </p:txBody>
      </p:sp>
      <p:sp>
        <p:nvSpPr>
          <p:cNvPr id="6" name="Shape 4"/>
          <p:cNvSpPr/>
          <p:nvPr/>
        </p:nvSpPr>
        <p:spPr>
          <a:xfrm>
            <a:off x="457200" y="1261872"/>
            <a:ext cx="8229600" cy="521208"/>
          </a:xfrm>
          <a:prstGeom prst="rect">
            <a:avLst/>
          </a:prstGeom>
          <a:solidFill>
            <a:srgbClr val="FFFFFF"/>
          </a:solidFill>
          <a:ln w="6350">
            <a:solidFill>
              <a:srgbClr val="D6E4F7"/>
            </a:solidFill>
            <a:prstDash val="solid"/>
          </a:ln>
        </p:spPr>
        <p:txBody>
          <a:bodyPr/>
          <a:lstStyle/>
          <a:p>
            <a:endParaRPr lang="sv-SE" sz="2400"/>
          </a:p>
        </p:txBody>
      </p:sp>
      <p:sp>
        <p:nvSpPr>
          <p:cNvPr id="7" name="Text 5"/>
          <p:cNvSpPr/>
          <p:nvPr/>
        </p:nvSpPr>
        <p:spPr>
          <a:xfrm>
            <a:off x="530352" y="1298448"/>
            <a:ext cx="502920" cy="448056"/>
          </a:xfrm>
          <a:prstGeom prst="rect">
            <a:avLst/>
          </a:prstGeom>
          <a:noFill/>
          <a:ln/>
        </p:spPr>
        <p:txBody>
          <a:bodyPr wrap="square" lIns="0" tIns="0" rIns="0" bIns="0" rtlCol="0" anchor="ctr"/>
          <a:lstStyle/>
          <a:p>
            <a:pPr marL="0" indent="0" algn="ctr">
              <a:buNone/>
            </a:pPr>
            <a:r>
              <a:rPr lang="en-US" sz="1400" b="1" dirty="0">
                <a:solidFill>
                  <a:srgbClr val="E8A014"/>
                </a:solidFill>
                <a:latin typeface="Trebuchet MS" pitchFamily="34" charset="0"/>
                <a:ea typeface="Trebuchet MS" pitchFamily="34" charset="-122"/>
                <a:cs typeface="Trebuchet MS" pitchFamily="34" charset="-120"/>
              </a:rPr>
              <a:t>10</a:t>
            </a:r>
            <a:endParaRPr lang="en-US" sz="1400" dirty="0"/>
          </a:p>
        </p:txBody>
      </p:sp>
      <p:sp>
        <p:nvSpPr>
          <p:cNvPr id="8" name="Text 6"/>
          <p:cNvSpPr/>
          <p:nvPr/>
        </p:nvSpPr>
        <p:spPr>
          <a:xfrm>
            <a:off x="1078992" y="1298448"/>
            <a:ext cx="2926080" cy="448056"/>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Ordförande (1 år)</a:t>
            </a:r>
            <a:endParaRPr lang="en-US" sz="1600" dirty="0"/>
          </a:p>
        </p:txBody>
      </p:sp>
      <p:sp>
        <p:nvSpPr>
          <p:cNvPr id="9" name="Text 7"/>
          <p:cNvSpPr/>
          <p:nvPr/>
        </p:nvSpPr>
        <p:spPr>
          <a:xfrm>
            <a:off x="4069080" y="1298448"/>
            <a:ext cx="3474720" cy="448056"/>
          </a:xfrm>
          <a:prstGeom prst="rect">
            <a:avLst/>
          </a:prstGeom>
          <a:noFill/>
          <a:ln/>
        </p:spPr>
        <p:txBody>
          <a:bodyPr wrap="square" lIns="0" tIns="0" rIns="0" bIns="0" rtlCol="0" anchor="ctr"/>
          <a:lstStyle/>
          <a:p>
            <a:pPr marL="0" indent="0" algn="l">
              <a:buNone/>
            </a:pPr>
            <a:r>
              <a:rPr lang="en-US" sz="1600" dirty="0">
                <a:solidFill>
                  <a:srgbClr val="1A2340"/>
                </a:solidFill>
                <a:latin typeface="Calibri" pitchFamily="34" charset="0"/>
                <a:ea typeface="Calibri" pitchFamily="34" charset="-122"/>
                <a:cs typeface="Calibri" pitchFamily="34" charset="-120"/>
              </a:rPr>
              <a:t>Angelica Flink</a:t>
            </a:r>
            <a:endParaRPr lang="en-US" sz="1600" dirty="0"/>
          </a:p>
        </p:txBody>
      </p:sp>
      <p:sp>
        <p:nvSpPr>
          <p:cNvPr id="10" name="Shape 8"/>
          <p:cNvSpPr/>
          <p:nvPr/>
        </p:nvSpPr>
        <p:spPr>
          <a:xfrm>
            <a:off x="7635240" y="1353312"/>
            <a:ext cx="914400" cy="320040"/>
          </a:xfrm>
          <a:prstGeom prst="rect">
            <a:avLst/>
          </a:prstGeom>
          <a:solidFill>
            <a:srgbClr val="1565C0"/>
          </a:solidFill>
          <a:ln w="12700">
            <a:solidFill>
              <a:srgbClr val="1565C0"/>
            </a:solidFill>
            <a:prstDash val="solid"/>
          </a:ln>
        </p:spPr>
        <p:txBody>
          <a:bodyPr/>
          <a:lstStyle/>
          <a:p>
            <a:endParaRPr lang="sv-SE" sz="2400"/>
          </a:p>
        </p:txBody>
      </p:sp>
      <p:sp>
        <p:nvSpPr>
          <p:cNvPr id="11" name="Text 9"/>
          <p:cNvSpPr/>
          <p:nvPr/>
        </p:nvSpPr>
        <p:spPr>
          <a:xfrm>
            <a:off x="7635240" y="1353312"/>
            <a:ext cx="914400" cy="320040"/>
          </a:xfrm>
          <a:prstGeom prst="rect">
            <a:avLst/>
          </a:prstGeom>
          <a:noFill/>
          <a:ln/>
        </p:spPr>
        <p:txBody>
          <a:bodyPr wrap="square" lIns="0" tIns="0" rIns="0" bIns="0" rtlCol="0" anchor="ctr"/>
          <a:lstStyle/>
          <a:p>
            <a:pPr marL="0" indent="0" algn="ctr">
              <a:buNone/>
            </a:pPr>
            <a:r>
              <a:rPr lang="en-US" sz="1050" b="1" dirty="0">
                <a:solidFill>
                  <a:srgbClr val="FFFFFF"/>
                </a:solidFill>
                <a:latin typeface="Calibri" pitchFamily="34" charset="0"/>
                <a:ea typeface="Calibri" pitchFamily="34" charset="-122"/>
                <a:cs typeface="Calibri" pitchFamily="34" charset="-120"/>
              </a:rPr>
              <a:t>Omval</a:t>
            </a:r>
            <a:endParaRPr lang="en-US" sz="1050" dirty="0"/>
          </a:p>
        </p:txBody>
      </p:sp>
      <p:sp>
        <p:nvSpPr>
          <p:cNvPr id="12" name="Shape 10"/>
          <p:cNvSpPr/>
          <p:nvPr/>
        </p:nvSpPr>
        <p:spPr>
          <a:xfrm>
            <a:off x="457200" y="1865376"/>
            <a:ext cx="8229600" cy="521208"/>
          </a:xfrm>
          <a:prstGeom prst="rect">
            <a:avLst/>
          </a:prstGeom>
          <a:solidFill>
            <a:srgbClr val="EEF3FA"/>
          </a:solidFill>
          <a:ln w="6350">
            <a:solidFill>
              <a:srgbClr val="D6E4F7"/>
            </a:solidFill>
            <a:prstDash val="solid"/>
          </a:ln>
        </p:spPr>
        <p:txBody>
          <a:bodyPr/>
          <a:lstStyle/>
          <a:p>
            <a:endParaRPr lang="sv-SE" sz="2400"/>
          </a:p>
        </p:txBody>
      </p:sp>
      <p:sp>
        <p:nvSpPr>
          <p:cNvPr id="13" name="Text 11"/>
          <p:cNvSpPr/>
          <p:nvPr/>
        </p:nvSpPr>
        <p:spPr>
          <a:xfrm>
            <a:off x="530352" y="1901952"/>
            <a:ext cx="502920" cy="448056"/>
          </a:xfrm>
          <a:prstGeom prst="rect">
            <a:avLst/>
          </a:prstGeom>
          <a:noFill/>
          <a:ln/>
        </p:spPr>
        <p:txBody>
          <a:bodyPr wrap="square" lIns="0" tIns="0" rIns="0" bIns="0" rtlCol="0" anchor="ctr"/>
          <a:lstStyle/>
          <a:p>
            <a:pPr marL="0" indent="0" algn="ctr">
              <a:buNone/>
            </a:pPr>
            <a:r>
              <a:rPr lang="en-US" sz="1400" b="1" dirty="0">
                <a:solidFill>
                  <a:srgbClr val="E8A014"/>
                </a:solidFill>
                <a:latin typeface="Trebuchet MS" pitchFamily="34" charset="0"/>
                <a:ea typeface="Trebuchet MS" pitchFamily="34" charset="-122"/>
                <a:cs typeface="Trebuchet MS" pitchFamily="34" charset="-120"/>
              </a:rPr>
              <a:t>11</a:t>
            </a:r>
            <a:endParaRPr lang="en-US" sz="1400" dirty="0"/>
          </a:p>
        </p:txBody>
      </p:sp>
      <p:sp>
        <p:nvSpPr>
          <p:cNvPr id="14" name="Text 12"/>
          <p:cNvSpPr/>
          <p:nvPr/>
        </p:nvSpPr>
        <p:spPr>
          <a:xfrm>
            <a:off x="1078992" y="1901952"/>
            <a:ext cx="2926080" cy="448056"/>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Styrelseledamot (2 år)</a:t>
            </a:r>
            <a:endParaRPr lang="en-US" sz="1600" dirty="0"/>
          </a:p>
        </p:txBody>
      </p:sp>
      <p:sp>
        <p:nvSpPr>
          <p:cNvPr id="15" name="Text 13"/>
          <p:cNvSpPr/>
          <p:nvPr/>
        </p:nvSpPr>
        <p:spPr>
          <a:xfrm>
            <a:off x="4069080" y="1901952"/>
            <a:ext cx="3474720" cy="448056"/>
          </a:xfrm>
          <a:prstGeom prst="rect">
            <a:avLst/>
          </a:prstGeom>
          <a:noFill/>
          <a:ln/>
        </p:spPr>
        <p:txBody>
          <a:bodyPr wrap="square" lIns="0" tIns="0" rIns="0" bIns="0" rtlCol="0" anchor="ctr"/>
          <a:lstStyle/>
          <a:p>
            <a:pPr marL="0" indent="0" algn="l">
              <a:buNone/>
            </a:pPr>
            <a:r>
              <a:rPr lang="en-US" sz="1600" dirty="0">
                <a:solidFill>
                  <a:srgbClr val="1A2340"/>
                </a:solidFill>
                <a:latin typeface="Calibri" pitchFamily="34" charset="0"/>
                <a:ea typeface="Calibri" pitchFamily="34" charset="-122"/>
                <a:cs typeface="Calibri" pitchFamily="34" charset="-120"/>
              </a:rPr>
              <a:t>Linda Siljhage</a:t>
            </a:r>
            <a:endParaRPr lang="en-US" sz="1600" dirty="0"/>
          </a:p>
        </p:txBody>
      </p:sp>
      <p:sp>
        <p:nvSpPr>
          <p:cNvPr id="16" name="Shape 14"/>
          <p:cNvSpPr/>
          <p:nvPr/>
        </p:nvSpPr>
        <p:spPr>
          <a:xfrm>
            <a:off x="7635240" y="1956816"/>
            <a:ext cx="914400" cy="320040"/>
          </a:xfrm>
          <a:prstGeom prst="rect">
            <a:avLst/>
          </a:prstGeom>
          <a:solidFill>
            <a:srgbClr val="1565C0"/>
          </a:solidFill>
          <a:ln w="12700">
            <a:solidFill>
              <a:srgbClr val="1565C0"/>
            </a:solidFill>
            <a:prstDash val="solid"/>
          </a:ln>
        </p:spPr>
        <p:txBody>
          <a:bodyPr/>
          <a:lstStyle/>
          <a:p>
            <a:endParaRPr lang="sv-SE" sz="2400"/>
          </a:p>
        </p:txBody>
      </p:sp>
      <p:sp>
        <p:nvSpPr>
          <p:cNvPr id="17" name="Text 15"/>
          <p:cNvSpPr/>
          <p:nvPr/>
        </p:nvSpPr>
        <p:spPr>
          <a:xfrm>
            <a:off x="7635240" y="1956816"/>
            <a:ext cx="914400" cy="320040"/>
          </a:xfrm>
          <a:prstGeom prst="rect">
            <a:avLst/>
          </a:prstGeom>
          <a:noFill/>
          <a:ln/>
        </p:spPr>
        <p:txBody>
          <a:bodyPr wrap="square" lIns="0" tIns="0" rIns="0" bIns="0" rtlCol="0" anchor="ctr"/>
          <a:lstStyle/>
          <a:p>
            <a:pPr marL="0" indent="0" algn="ctr">
              <a:buNone/>
            </a:pPr>
            <a:r>
              <a:rPr lang="en-US" sz="1050" b="1" dirty="0">
                <a:solidFill>
                  <a:srgbClr val="FFFFFF"/>
                </a:solidFill>
                <a:latin typeface="Calibri" pitchFamily="34" charset="0"/>
                <a:ea typeface="Calibri" pitchFamily="34" charset="-122"/>
                <a:cs typeface="Calibri" pitchFamily="34" charset="-120"/>
              </a:rPr>
              <a:t>Omval</a:t>
            </a:r>
            <a:endParaRPr lang="en-US" sz="1050" dirty="0"/>
          </a:p>
        </p:txBody>
      </p:sp>
      <p:sp>
        <p:nvSpPr>
          <p:cNvPr id="18" name="Shape 16"/>
          <p:cNvSpPr/>
          <p:nvPr/>
        </p:nvSpPr>
        <p:spPr>
          <a:xfrm>
            <a:off x="457200" y="2468880"/>
            <a:ext cx="8229600" cy="521208"/>
          </a:xfrm>
          <a:prstGeom prst="rect">
            <a:avLst/>
          </a:prstGeom>
          <a:solidFill>
            <a:srgbClr val="FFFFFF"/>
          </a:solidFill>
          <a:ln w="6350">
            <a:solidFill>
              <a:srgbClr val="D6E4F7"/>
            </a:solidFill>
            <a:prstDash val="solid"/>
          </a:ln>
        </p:spPr>
        <p:txBody>
          <a:bodyPr/>
          <a:lstStyle/>
          <a:p>
            <a:endParaRPr lang="sv-SE" sz="2400"/>
          </a:p>
        </p:txBody>
      </p:sp>
      <p:sp>
        <p:nvSpPr>
          <p:cNvPr id="19" name="Text 17"/>
          <p:cNvSpPr/>
          <p:nvPr/>
        </p:nvSpPr>
        <p:spPr>
          <a:xfrm>
            <a:off x="530352" y="2505456"/>
            <a:ext cx="502920" cy="448056"/>
          </a:xfrm>
          <a:prstGeom prst="rect">
            <a:avLst/>
          </a:prstGeom>
          <a:noFill/>
          <a:ln/>
        </p:spPr>
        <p:txBody>
          <a:bodyPr wrap="square" lIns="0" tIns="0" rIns="0" bIns="0" rtlCol="0" anchor="ctr"/>
          <a:lstStyle/>
          <a:p>
            <a:pPr marL="0" indent="0" algn="ctr">
              <a:buNone/>
            </a:pPr>
            <a:r>
              <a:rPr lang="en-US" sz="1400" b="1" dirty="0">
                <a:solidFill>
                  <a:srgbClr val="E8A014"/>
                </a:solidFill>
                <a:latin typeface="Trebuchet MS" pitchFamily="34" charset="0"/>
                <a:ea typeface="Trebuchet MS" pitchFamily="34" charset="-122"/>
                <a:cs typeface="Trebuchet MS" pitchFamily="34" charset="-120"/>
              </a:rPr>
              <a:t>11</a:t>
            </a:r>
            <a:endParaRPr lang="en-US" sz="1400" dirty="0"/>
          </a:p>
        </p:txBody>
      </p:sp>
      <p:sp>
        <p:nvSpPr>
          <p:cNvPr id="20" name="Text 18"/>
          <p:cNvSpPr/>
          <p:nvPr/>
        </p:nvSpPr>
        <p:spPr>
          <a:xfrm>
            <a:off x="1078992" y="2505456"/>
            <a:ext cx="2926080" cy="448056"/>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Styrelseledamot (2 år)</a:t>
            </a:r>
            <a:endParaRPr lang="en-US" sz="1600" dirty="0"/>
          </a:p>
        </p:txBody>
      </p:sp>
      <p:sp>
        <p:nvSpPr>
          <p:cNvPr id="21" name="Text 19"/>
          <p:cNvSpPr/>
          <p:nvPr/>
        </p:nvSpPr>
        <p:spPr>
          <a:xfrm>
            <a:off x="4069080" y="2505456"/>
            <a:ext cx="3474720" cy="448056"/>
          </a:xfrm>
          <a:prstGeom prst="rect">
            <a:avLst/>
          </a:prstGeom>
          <a:noFill/>
          <a:ln/>
        </p:spPr>
        <p:txBody>
          <a:bodyPr wrap="square" lIns="0" tIns="0" rIns="0" bIns="0" rtlCol="0" anchor="ctr"/>
          <a:lstStyle/>
          <a:p>
            <a:pPr marL="0" indent="0" algn="l">
              <a:buNone/>
            </a:pPr>
            <a:r>
              <a:rPr lang="en-US" sz="1600" dirty="0">
                <a:solidFill>
                  <a:srgbClr val="1A2340"/>
                </a:solidFill>
                <a:latin typeface="Calibri" pitchFamily="34" charset="0"/>
                <a:ea typeface="Calibri" pitchFamily="34" charset="-122"/>
                <a:cs typeface="Calibri" pitchFamily="34" charset="-120"/>
              </a:rPr>
              <a:t>Lars Johansson</a:t>
            </a:r>
            <a:endParaRPr lang="en-US" sz="1600" dirty="0"/>
          </a:p>
        </p:txBody>
      </p:sp>
      <p:sp>
        <p:nvSpPr>
          <p:cNvPr id="22" name="Shape 20"/>
          <p:cNvSpPr/>
          <p:nvPr/>
        </p:nvSpPr>
        <p:spPr>
          <a:xfrm>
            <a:off x="7635240" y="2560320"/>
            <a:ext cx="914400" cy="320040"/>
          </a:xfrm>
          <a:prstGeom prst="rect">
            <a:avLst/>
          </a:prstGeom>
          <a:solidFill>
            <a:srgbClr val="1565C0"/>
          </a:solidFill>
          <a:ln w="12700">
            <a:solidFill>
              <a:srgbClr val="1565C0"/>
            </a:solidFill>
            <a:prstDash val="solid"/>
          </a:ln>
        </p:spPr>
        <p:txBody>
          <a:bodyPr/>
          <a:lstStyle/>
          <a:p>
            <a:endParaRPr lang="sv-SE" sz="2400"/>
          </a:p>
        </p:txBody>
      </p:sp>
      <p:sp>
        <p:nvSpPr>
          <p:cNvPr id="23" name="Text 21"/>
          <p:cNvSpPr/>
          <p:nvPr/>
        </p:nvSpPr>
        <p:spPr>
          <a:xfrm>
            <a:off x="7635240" y="2560320"/>
            <a:ext cx="914400" cy="320040"/>
          </a:xfrm>
          <a:prstGeom prst="rect">
            <a:avLst/>
          </a:prstGeom>
          <a:noFill/>
          <a:ln/>
        </p:spPr>
        <p:txBody>
          <a:bodyPr wrap="square" lIns="0" tIns="0" rIns="0" bIns="0" rtlCol="0" anchor="ctr"/>
          <a:lstStyle/>
          <a:p>
            <a:pPr marL="0" indent="0" algn="ctr">
              <a:buNone/>
            </a:pPr>
            <a:r>
              <a:rPr lang="en-US" sz="1050" b="1" dirty="0">
                <a:solidFill>
                  <a:srgbClr val="FFFFFF"/>
                </a:solidFill>
                <a:latin typeface="Calibri" pitchFamily="34" charset="0"/>
                <a:ea typeface="Calibri" pitchFamily="34" charset="-122"/>
                <a:cs typeface="Calibri" pitchFamily="34" charset="-120"/>
              </a:rPr>
              <a:t>Omval</a:t>
            </a:r>
            <a:endParaRPr lang="en-US" sz="1050" dirty="0"/>
          </a:p>
        </p:txBody>
      </p:sp>
      <p:sp>
        <p:nvSpPr>
          <p:cNvPr id="24" name="Shape 22"/>
          <p:cNvSpPr/>
          <p:nvPr/>
        </p:nvSpPr>
        <p:spPr>
          <a:xfrm>
            <a:off x="457200" y="3072384"/>
            <a:ext cx="8229600" cy="521208"/>
          </a:xfrm>
          <a:prstGeom prst="rect">
            <a:avLst/>
          </a:prstGeom>
          <a:solidFill>
            <a:srgbClr val="EEF3FA"/>
          </a:solidFill>
          <a:ln w="6350">
            <a:solidFill>
              <a:srgbClr val="D6E4F7"/>
            </a:solidFill>
            <a:prstDash val="solid"/>
          </a:ln>
        </p:spPr>
        <p:txBody>
          <a:bodyPr/>
          <a:lstStyle/>
          <a:p>
            <a:endParaRPr lang="sv-SE" sz="2400"/>
          </a:p>
        </p:txBody>
      </p:sp>
      <p:sp>
        <p:nvSpPr>
          <p:cNvPr id="25" name="Text 23"/>
          <p:cNvSpPr/>
          <p:nvPr/>
        </p:nvSpPr>
        <p:spPr>
          <a:xfrm>
            <a:off x="530352" y="3108960"/>
            <a:ext cx="502920" cy="448056"/>
          </a:xfrm>
          <a:prstGeom prst="rect">
            <a:avLst/>
          </a:prstGeom>
          <a:noFill/>
          <a:ln/>
        </p:spPr>
        <p:txBody>
          <a:bodyPr wrap="square" lIns="0" tIns="0" rIns="0" bIns="0" rtlCol="0" anchor="ctr"/>
          <a:lstStyle/>
          <a:p>
            <a:pPr marL="0" indent="0" algn="ctr">
              <a:buNone/>
            </a:pPr>
            <a:r>
              <a:rPr lang="en-US" sz="1400" b="1" dirty="0">
                <a:solidFill>
                  <a:srgbClr val="E8A014"/>
                </a:solidFill>
                <a:latin typeface="Trebuchet MS" pitchFamily="34" charset="0"/>
                <a:ea typeface="Trebuchet MS" pitchFamily="34" charset="-122"/>
                <a:cs typeface="Trebuchet MS" pitchFamily="34" charset="-120"/>
              </a:rPr>
              <a:t>11</a:t>
            </a:r>
            <a:endParaRPr lang="en-US" sz="1400" dirty="0"/>
          </a:p>
        </p:txBody>
      </p:sp>
      <p:sp>
        <p:nvSpPr>
          <p:cNvPr id="26" name="Text 24"/>
          <p:cNvSpPr/>
          <p:nvPr/>
        </p:nvSpPr>
        <p:spPr>
          <a:xfrm>
            <a:off x="1078992" y="3108960"/>
            <a:ext cx="2926080" cy="448056"/>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Styrelseledamot (2 år)</a:t>
            </a:r>
            <a:endParaRPr lang="en-US" sz="1600" dirty="0"/>
          </a:p>
        </p:txBody>
      </p:sp>
      <p:sp>
        <p:nvSpPr>
          <p:cNvPr id="27" name="Text 25"/>
          <p:cNvSpPr/>
          <p:nvPr/>
        </p:nvSpPr>
        <p:spPr>
          <a:xfrm>
            <a:off x="4069080" y="3108960"/>
            <a:ext cx="3474720" cy="448056"/>
          </a:xfrm>
          <a:prstGeom prst="rect">
            <a:avLst/>
          </a:prstGeom>
          <a:noFill/>
          <a:ln/>
        </p:spPr>
        <p:txBody>
          <a:bodyPr wrap="square" lIns="0" tIns="0" rIns="0" bIns="0" rtlCol="0" anchor="ctr"/>
          <a:lstStyle/>
          <a:p>
            <a:pPr marL="0" indent="0" algn="l">
              <a:buNone/>
            </a:pPr>
            <a:r>
              <a:rPr lang="en-US" sz="1600" dirty="0">
                <a:solidFill>
                  <a:srgbClr val="1A2340"/>
                </a:solidFill>
                <a:latin typeface="Calibri" pitchFamily="34" charset="0"/>
                <a:ea typeface="Calibri" pitchFamily="34" charset="-122"/>
                <a:cs typeface="Calibri" pitchFamily="34" charset="-120"/>
              </a:rPr>
              <a:t>Jenny Helmbro</a:t>
            </a:r>
            <a:endParaRPr lang="en-US" sz="1600" dirty="0"/>
          </a:p>
        </p:txBody>
      </p:sp>
      <p:sp>
        <p:nvSpPr>
          <p:cNvPr id="28" name="Shape 26"/>
          <p:cNvSpPr/>
          <p:nvPr/>
        </p:nvSpPr>
        <p:spPr>
          <a:xfrm>
            <a:off x="7635240" y="3163824"/>
            <a:ext cx="914400" cy="320040"/>
          </a:xfrm>
          <a:prstGeom prst="rect">
            <a:avLst/>
          </a:prstGeom>
          <a:solidFill>
            <a:srgbClr val="1565C0"/>
          </a:solidFill>
          <a:ln w="12700">
            <a:solidFill>
              <a:srgbClr val="1565C0"/>
            </a:solidFill>
            <a:prstDash val="solid"/>
          </a:ln>
        </p:spPr>
        <p:txBody>
          <a:bodyPr/>
          <a:lstStyle/>
          <a:p>
            <a:endParaRPr lang="sv-SE" sz="2400"/>
          </a:p>
        </p:txBody>
      </p:sp>
      <p:sp>
        <p:nvSpPr>
          <p:cNvPr id="29" name="Text 27"/>
          <p:cNvSpPr/>
          <p:nvPr/>
        </p:nvSpPr>
        <p:spPr>
          <a:xfrm>
            <a:off x="7635240" y="3163824"/>
            <a:ext cx="914400" cy="320040"/>
          </a:xfrm>
          <a:prstGeom prst="rect">
            <a:avLst/>
          </a:prstGeom>
          <a:noFill/>
          <a:ln/>
        </p:spPr>
        <p:txBody>
          <a:bodyPr wrap="square" lIns="0" tIns="0" rIns="0" bIns="0" rtlCol="0" anchor="ctr"/>
          <a:lstStyle/>
          <a:p>
            <a:pPr marL="0" indent="0" algn="ctr">
              <a:buNone/>
            </a:pPr>
            <a:r>
              <a:rPr lang="en-US" sz="1050" b="1" dirty="0">
                <a:solidFill>
                  <a:srgbClr val="FFFFFF"/>
                </a:solidFill>
                <a:latin typeface="Calibri" pitchFamily="34" charset="0"/>
                <a:ea typeface="Calibri" pitchFamily="34" charset="-122"/>
                <a:cs typeface="Calibri" pitchFamily="34" charset="-120"/>
              </a:rPr>
              <a:t>Omval</a:t>
            </a:r>
            <a:endParaRPr lang="en-US" sz="1050" dirty="0"/>
          </a:p>
        </p:txBody>
      </p:sp>
      <p:sp>
        <p:nvSpPr>
          <p:cNvPr id="30" name="Shape 28"/>
          <p:cNvSpPr/>
          <p:nvPr/>
        </p:nvSpPr>
        <p:spPr>
          <a:xfrm>
            <a:off x="457200" y="3675888"/>
            <a:ext cx="8229600" cy="521208"/>
          </a:xfrm>
          <a:prstGeom prst="rect">
            <a:avLst/>
          </a:prstGeom>
          <a:solidFill>
            <a:srgbClr val="FFF3F3"/>
          </a:solidFill>
          <a:ln w="6350">
            <a:solidFill>
              <a:srgbClr val="D6E4F7"/>
            </a:solidFill>
            <a:prstDash val="solid"/>
          </a:ln>
        </p:spPr>
        <p:txBody>
          <a:bodyPr/>
          <a:lstStyle/>
          <a:p>
            <a:endParaRPr lang="sv-SE" sz="2400"/>
          </a:p>
        </p:txBody>
      </p:sp>
      <p:sp>
        <p:nvSpPr>
          <p:cNvPr id="31" name="Text 29"/>
          <p:cNvSpPr/>
          <p:nvPr/>
        </p:nvSpPr>
        <p:spPr>
          <a:xfrm>
            <a:off x="530352" y="3712464"/>
            <a:ext cx="502920" cy="448056"/>
          </a:xfrm>
          <a:prstGeom prst="rect">
            <a:avLst/>
          </a:prstGeom>
          <a:noFill/>
          <a:ln/>
        </p:spPr>
        <p:txBody>
          <a:bodyPr wrap="square" lIns="0" tIns="0" rIns="0" bIns="0" rtlCol="0" anchor="ctr"/>
          <a:lstStyle/>
          <a:p>
            <a:pPr marL="0" indent="0" algn="ctr">
              <a:buNone/>
            </a:pPr>
            <a:r>
              <a:rPr lang="en-US" sz="1400" b="1" dirty="0">
                <a:solidFill>
                  <a:srgbClr val="E8A014"/>
                </a:solidFill>
                <a:latin typeface="Trebuchet MS" pitchFamily="34" charset="0"/>
                <a:ea typeface="Trebuchet MS" pitchFamily="34" charset="-122"/>
                <a:cs typeface="Trebuchet MS" pitchFamily="34" charset="-120"/>
              </a:rPr>
              <a:t>11</a:t>
            </a:r>
            <a:endParaRPr lang="en-US" sz="1400" dirty="0"/>
          </a:p>
        </p:txBody>
      </p:sp>
      <p:sp>
        <p:nvSpPr>
          <p:cNvPr id="32" name="Text 30"/>
          <p:cNvSpPr/>
          <p:nvPr/>
        </p:nvSpPr>
        <p:spPr>
          <a:xfrm>
            <a:off x="1078992" y="3712464"/>
            <a:ext cx="2926080" cy="448056"/>
          </a:xfrm>
          <a:prstGeom prst="rect">
            <a:avLst/>
          </a:prstGeom>
          <a:noFill/>
          <a:ln/>
        </p:spPr>
        <p:txBody>
          <a:bodyPr wrap="square" lIns="0" tIns="0" rIns="0" bIns="0" rtlCol="0" anchor="ctr"/>
          <a:lstStyle/>
          <a:p>
            <a:pPr marL="0" indent="0" algn="l">
              <a:buNone/>
            </a:pPr>
            <a:r>
              <a:rPr lang="en-US" sz="1600" b="1" dirty="0">
                <a:solidFill>
                  <a:srgbClr val="C0392B"/>
                </a:solidFill>
                <a:latin typeface="Trebuchet MS" pitchFamily="34" charset="0"/>
                <a:ea typeface="Trebuchet MS" pitchFamily="34" charset="-122"/>
                <a:cs typeface="Trebuchet MS" pitchFamily="34" charset="-120"/>
              </a:rPr>
              <a:t>Styrelseledamot (avgår)</a:t>
            </a:r>
            <a:endParaRPr lang="en-US" sz="1600" dirty="0"/>
          </a:p>
        </p:txBody>
      </p:sp>
      <p:sp>
        <p:nvSpPr>
          <p:cNvPr id="33" name="Text 31"/>
          <p:cNvSpPr/>
          <p:nvPr/>
        </p:nvSpPr>
        <p:spPr>
          <a:xfrm>
            <a:off x="4069080" y="3712464"/>
            <a:ext cx="3474720" cy="448056"/>
          </a:xfrm>
          <a:prstGeom prst="rect">
            <a:avLst/>
          </a:prstGeom>
          <a:noFill/>
          <a:ln/>
        </p:spPr>
        <p:txBody>
          <a:bodyPr wrap="square" lIns="0" tIns="0" rIns="0" bIns="0" rtlCol="0" anchor="ctr"/>
          <a:lstStyle/>
          <a:p>
            <a:pPr marL="0" indent="0" algn="l">
              <a:buNone/>
            </a:pPr>
            <a:r>
              <a:rPr lang="en-US" sz="1600" dirty="0">
                <a:solidFill>
                  <a:srgbClr val="C0392B"/>
                </a:solidFill>
                <a:latin typeface="Calibri" pitchFamily="34" charset="0"/>
                <a:ea typeface="Calibri" pitchFamily="34" charset="-122"/>
                <a:cs typeface="Calibri" pitchFamily="34" charset="-120"/>
              </a:rPr>
              <a:t>Pontus Olsson</a:t>
            </a:r>
            <a:endParaRPr lang="en-US" sz="1600" dirty="0"/>
          </a:p>
        </p:txBody>
      </p:sp>
      <p:sp>
        <p:nvSpPr>
          <p:cNvPr id="34" name="Shape 32"/>
          <p:cNvSpPr/>
          <p:nvPr/>
        </p:nvSpPr>
        <p:spPr>
          <a:xfrm>
            <a:off x="7635240" y="3767328"/>
            <a:ext cx="914400" cy="320040"/>
          </a:xfrm>
          <a:prstGeom prst="rect">
            <a:avLst/>
          </a:prstGeom>
          <a:solidFill>
            <a:srgbClr val="C0392B"/>
          </a:solidFill>
          <a:ln w="12700">
            <a:solidFill>
              <a:srgbClr val="C0392B"/>
            </a:solidFill>
            <a:prstDash val="solid"/>
          </a:ln>
        </p:spPr>
        <p:txBody>
          <a:bodyPr/>
          <a:lstStyle/>
          <a:p>
            <a:endParaRPr lang="sv-SE" sz="2400"/>
          </a:p>
        </p:txBody>
      </p:sp>
      <p:sp>
        <p:nvSpPr>
          <p:cNvPr id="35" name="Text 33"/>
          <p:cNvSpPr/>
          <p:nvPr/>
        </p:nvSpPr>
        <p:spPr>
          <a:xfrm>
            <a:off x="7635240" y="3767328"/>
            <a:ext cx="914400" cy="320040"/>
          </a:xfrm>
          <a:prstGeom prst="rect">
            <a:avLst/>
          </a:prstGeom>
          <a:noFill/>
          <a:ln/>
        </p:spPr>
        <p:txBody>
          <a:bodyPr wrap="square" lIns="0" tIns="0" rIns="0" bIns="0" rtlCol="0" anchor="ctr"/>
          <a:lstStyle/>
          <a:p>
            <a:pPr marL="0" indent="0" algn="ctr">
              <a:buNone/>
            </a:pPr>
            <a:r>
              <a:rPr lang="en-US" sz="1050" b="1" dirty="0">
                <a:solidFill>
                  <a:srgbClr val="FFFFFF"/>
                </a:solidFill>
                <a:latin typeface="Calibri" pitchFamily="34" charset="0"/>
                <a:ea typeface="Calibri" pitchFamily="34" charset="-122"/>
                <a:cs typeface="Calibri" pitchFamily="34" charset="-120"/>
              </a:rPr>
              <a:t>Avgår</a:t>
            </a:r>
            <a:endParaRPr lang="en-US" sz="1050" dirty="0"/>
          </a:p>
        </p:txBody>
      </p:sp>
      <p:sp>
        <p:nvSpPr>
          <p:cNvPr id="36" name="Shape 34"/>
          <p:cNvSpPr/>
          <p:nvPr/>
        </p:nvSpPr>
        <p:spPr>
          <a:xfrm>
            <a:off x="457200" y="4279392"/>
            <a:ext cx="8229600" cy="521208"/>
          </a:xfrm>
          <a:prstGeom prst="rect">
            <a:avLst/>
          </a:prstGeom>
          <a:solidFill>
            <a:srgbClr val="EEF3FA"/>
          </a:solidFill>
          <a:ln w="6350">
            <a:solidFill>
              <a:srgbClr val="D6E4F7"/>
            </a:solidFill>
            <a:prstDash val="solid"/>
          </a:ln>
        </p:spPr>
        <p:txBody>
          <a:bodyPr/>
          <a:lstStyle/>
          <a:p>
            <a:endParaRPr lang="sv-SE" sz="2400"/>
          </a:p>
        </p:txBody>
      </p:sp>
      <p:sp>
        <p:nvSpPr>
          <p:cNvPr id="37" name="Text 35"/>
          <p:cNvSpPr/>
          <p:nvPr/>
        </p:nvSpPr>
        <p:spPr>
          <a:xfrm>
            <a:off x="530352" y="4315968"/>
            <a:ext cx="502920" cy="448056"/>
          </a:xfrm>
          <a:prstGeom prst="rect">
            <a:avLst/>
          </a:prstGeom>
          <a:noFill/>
          <a:ln/>
        </p:spPr>
        <p:txBody>
          <a:bodyPr wrap="square" lIns="0" tIns="0" rIns="0" bIns="0" rtlCol="0" anchor="ctr"/>
          <a:lstStyle/>
          <a:p>
            <a:pPr marL="0" indent="0" algn="ctr">
              <a:buNone/>
            </a:pPr>
            <a:r>
              <a:rPr lang="en-US" sz="1400" b="1" dirty="0">
                <a:solidFill>
                  <a:srgbClr val="E8A014"/>
                </a:solidFill>
                <a:latin typeface="Trebuchet MS" pitchFamily="34" charset="0"/>
                <a:ea typeface="Trebuchet MS" pitchFamily="34" charset="-122"/>
                <a:cs typeface="Trebuchet MS" pitchFamily="34" charset="-120"/>
              </a:rPr>
              <a:t>–</a:t>
            </a:r>
            <a:endParaRPr lang="en-US" sz="1400" dirty="0"/>
          </a:p>
        </p:txBody>
      </p:sp>
      <p:sp>
        <p:nvSpPr>
          <p:cNvPr id="38" name="Text 36"/>
          <p:cNvSpPr/>
          <p:nvPr/>
        </p:nvSpPr>
        <p:spPr>
          <a:xfrm>
            <a:off x="1078992" y="4315968"/>
            <a:ext cx="2926080" cy="448056"/>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Kvarstår (valda 2025)</a:t>
            </a:r>
            <a:endParaRPr lang="en-US" sz="1600" dirty="0"/>
          </a:p>
        </p:txBody>
      </p:sp>
      <p:sp>
        <p:nvSpPr>
          <p:cNvPr id="39" name="Text 37"/>
          <p:cNvSpPr/>
          <p:nvPr/>
        </p:nvSpPr>
        <p:spPr>
          <a:xfrm>
            <a:off x="4069080" y="4315968"/>
            <a:ext cx="3474720" cy="448056"/>
          </a:xfrm>
          <a:prstGeom prst="rect">
            <a:avLst/>
          </a:prstGeom>
          <a:noFill/>
          <a:ln/>
        </p:spPr>
        <p:txBody>
          <a:bodyPr wrap="square" lIns="0" tIns="0" rIns="0" bIns="0" rtlCol="0" anchor="ctr"/>
          <a:lstStyle/>
          <a:p>
            <a:pPr marL="0" indent="0" algn="l">
              <a:buNone/>
            </a:pPr>
            <a:r>
              <a:rPr lang="en-US" sz="1600" dirty="0">
                <a:solidFill>
                  <a:srgbClr val="1A2340"/>
                </a:solidFill>
                <a:latin typeface="Calibri" pitchFamily="34" charset="0"/>
                <a:ea typeface="Calibri" pitchFamily="34" charset="-122"/>
                <a:cs typeface="Calibri" pitchFamily="34" charset="-120"/>
              </a:rPr>
              <a:t>Niklas Olsson, Kasper Jacobsen</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2">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2770632"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2770632"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12–15 – VAL 2026</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Val: suppleanter, revisorer &amp; valberedning</a:t>
            </a:r>
            <a:endParaRPr lang="en-US" sz="3000" dirty="0"/>
          </a:p>
        </p:txBody>
      </p:sp>
      <p:sp>
        <p:nvSpPr>
          <p:cNvPr id="6" name="Shape 4"/>
          <p:cNvSpPr/>
          <p:nvPr/>
        </p:nvSpPr>
        <p:spPr>
          <a:xfrm>
            <a:off x="457200" y="1261872"/>
            <a:ext cx="8229600" cy="576072"/>
          </a:xfrm>
          <a:prstGeom prst="rect">
            <a:avLst/>
          </a:prstGeom>
          <a:solidFill>
            <a:srgbClr val="FFFFFF"/>
          </a:solidFill>
          <a:ln w="6350">
            <a:solidFill>
              <a:srgbClr val="D6E4F7"/>
            </a:solidFill>
            <a:prstDash val="solid"/>
          </a:ln>
        </p:spPr>
        <p:txBody>
          <a:bodyPr/>
          <a:lstStyle/>
          <a:p>
            <a:endParaRPr lang="sv-SE" sz="2400"/>
          </a:p>
        </p:txBody>
      </p:sp>
      <p:sp>
        <p:nvSpPr>
          <p:cNvPr id="7" name="Text 5"/>
          <p:cNvSpPr/>
          <p:nvPr/>
        </p:nvSpPr>
        <p:spPr>
          <a:xfrm>
            <a:off x="530352" y="1307592"/>
            <a:ext cx="502920" cy="484632"/>
          </a:xfrm>
          <a:prstGeom prst="rect">
            <a:avLst/>
          </a:prstGeom>
          <a:noFill/>
          <a:ln/>
        </p:spPr>
        <p:txBody>
          <a:bodyPr wrap="square" lIns="0" tIns="0" rIns="0" bIns="0" rtlCol="0" anchor="ctr"/>
          <a:lstStyle/>
          <a:p>
            <a:pPr marL="0" indent="0" algn="ctr">
              <a:buNone/>
            </a:pPr>
            <a:r>
              <a:rPr lang="en-US" sz="1400" b="1" dirty="0">
                <a:solidFill>
                  <a:srgbClr val="E8A014"/>
                </a:solidFill>
                <a:latin typeface="Trebuchet MS" pitchFamily="34" charset="0"/>
                <a:ea typeface="Trebuchet MS" pitchFamily="34" charset="-122"/>
                <a:cs typeface="Trebuchet MS" pitchFamily="34" charset="-120"/>
              </a:rPr>
              <a:t>12</a:t>
            </a:r>
            <a:endParaRPr lang="en-US" sz="1400" dirty="0"/>
          </a:p>
        </p:txBody>
      </p:sp>
      <p:sp>
        <p:nvSpPr>
          <p:cNvPr id="8" name="Text 6"/>
          <p:cNvSpPr/>
          <p:nvPr/>
        </p:nvSpPr>
        <p:spPr>
          <a:xfrm>
            <a:off x="1078992" y="1307592"/>
            <a:ext cx="2926080" cy="484632"/>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Suppleant (1 år)</a:t>
            </a:r>
            <a:endParaRPr lang="en-US" sz="1600" dirty="0"/>
          </a:p>
        </p:txBody>
      </p:sp>
      <p:sp>
        <p:nvSpPr>
          <p:cNvPr id="9" name="Text 7"/>
          <p:cNvSpPr/>
          <p:nvPr/>
        </p:nvSpPr>
        <p:spPr>
          <a:xfrm>
            <a:off x="4069080" y="1307592"/>
            <a:ext cx="3474720" cy="484632"/>
          </a:xfrm>
          <a:prstGeom prst="rect">
            <a:avLst/>
          </a:prstGeom>
          <a:noFill/>
          <a:ln/>
        </p:spPr>
        <p:txBody>
          <a:bodyPr wrap="square" lIns="0" tIns="0" rIns="0" bIns="0" rtlCol="0" anchor="ctr"/>
          <a:lstStyle/>
          <a:p>
            <a:pPr marL="0" indent="0" algn="l">
              <a:buNone/>
            </a:pPr>
            <a:r>
              <a:rPr lang="en-US" sz="1600" dirty="0">
                <a:solidFill>
                  <a:srgbClr val="1A2340"/>
                </a:solidFill>
                <a:latin typeface="Calibri" pitchFamily="34" charset="0"/>
                <a:ea typeface="Calibri" pitchFamily="34" charset="-122"/>
                <a:cs typeface="Calibri" pitchFamily="34" charset="-120"/>
              </a:rPr>
              <a:t>David Boman</a:t>
            </a:r>
            <a:endParaRPr lang="en-US" sz="1600" dirty="0"/>
          </a:p>
        </p:txBody>
      </p:sp>
      <p:sp>
        <p:nvSpPr>
          <p:cNvPr id="10" name="Shape 8"/>
          <p:cNvSpPr/>
          <p:nvPr/>
        </p:nvSpPr>
        <p:spPr>
          <a:xfrm>
            <a:off x="7635240" y="1371600"/>
            <a:ext cx="914400" cy="320040"/>
          </a:xfrm>
          <a:prstGeom prst="rect">
            <a:avLst/>
          </a:prstGeom>
          <a:solidFill>
            <a:srgbClr val="1565C0"/>
          </a:solidFill>
          <a:ln w="12700">
            <a:solidFill>
              <a:srgbClr val="1565C0"/>
            </a:solidFill>
            <a:prstDash val="solid"/>
          </a:ln>
        </p:spPr>
        <p:txBody>
          <a:bodyPr/>
          <a:lstStyle/>
          <a:p>
            <a:endParaRPr lang="sv-SE" sz="2400"/>
          </a:p>
        </p:txBody>
      </p:sp>
      <p:sp>
        <p:nvSpPr>
          <p:cNvPr id="11" name="Text 9"/>
          <p:cNvSpPr/>
          <p:nvPr/>
        </p:nvSpPr>
        <p:spPr>
          <a:xfrm>
            <a:off x="7635240" y="1371600"/>
            <a:ext cx="914400" cy="320040"/>
          </a:xfrm>
          <a:prstGeom prst="rect">
            <a:avLst/>
          </a:prstGeom>
          <a:noFill/>
          <a:ln/>
        </p:spPr>
        <p:txBody>
          <a:bodyPr wrap="square" lIns="0" tIns="0" rIns="0" bIns="0" rtlCol="0" anchor="ctr"/>
          <a:lstStyle/>
          <a:p>
            <a:pPr marL="0" indent="0" algn="ctr">
              <a:buNone/>
            </a:pPr>
            <a:r>
              <a:rPr lang="en-US" sz="1050" b="1" dirty="0">
                <a:solidFill>
                  <a:srgbClr val="FFFFFF"/>
                </a:solidFill>
                <a:latin typeface="Calibri" pitchFamily="34" charset="0"/>
                <a:ea typeface="Calibri" pitchFamily="34" charset="-122"/>
                <a:cs typeface="Calibri" pitchFamily="34" charset="-120"/>
              </a:rPr>
              <a:t>Omval</a:t>
            </a:r>
            <a:endParaRPr lang="en-US" sz="1050" dirty="0"/>
          </a:p>
        </p:txBody>
      </p:sp>
      <p:sp>
        <p:nvSpPr>
          <p:cNvPr id="12" name="Shape 10"/>
          <p:cNvSpPr/>
          <p:nvPr/>
        </p:nvSpPr>
        <p:spPr>
          <a:xfrm>
            <a:off x="457200" y="1929384"/>
            <a:ext cx="8229600" cy="576072"/>
          </a:xfrm>
          <a:prstGeom prst="rect">
            <a:avLst/>
          </a:prstGeom>
          <a:solidFill>
            <a:srgbClr val="EEF3FA"/>
          </a:solidFill>
          <a:ln w="6350">
            <a:solidFill>
              <a:srgbClr val="D6E4F7"/>
            </a:solidFill>
            <a:prstDash val="solid"/>
          </a:ln>
        </p:spPr>
        <p:txBody>
          <a:bodyPr/>
          <a:lstStyle/>
          <a:p>
            <a:endParaRPr lang="sv-SE" sz="2400"/>
          </a:p>
        </p:txBody>
      </p:sp>
      <p:sp>
        <p:nvSpPr>
          <p:cNvPr id="13" name="Text 11"/>
          <p:cNvSpPr/>
          <p:nvPr/>
        </p:nvSpPr>
        <p:spPr>
          <a:xfrm>
            <a:off x="530352" y="1975104"/>
            <a:ext cx="502920" cy="484632"/>
          </a:xfrm>
          <a:prstGeom prst="rect">
            <a:avLst/>
          </a:prstGeom>
          <a:noFill/>
          <a:ln/>
        </p:spPr>
        <p:txBody>
          <a:bodyPr wrap="square" lIns="0" tIns="0" rIns="0" bIns="0" rtlCol="0" anchor="ctr"/>
          <a:lstStyle/>
          <a:p>
            <a:pPr marL="0" indent="0" algn="ctr">
              <a:buNone/>
            </a:pPr>
            <a:r>
              <a:rPr lang="en-US" sz="1400" b="1" dirty="0">
                <a:solidFill>
                  <a:srgbClr val="E8A014"/>
                </a:solidFill>
                <a:latin typeface="Trebuchet MS" pitchFamily="34" charset="0"/>
                <a:ea typeface="Trebuchet MS" pitchFamily="34" charset="-122"/>
                <a:cs typeface="Trebuchet MS" pitchFamily="34" charset="-120"/>
              </a:rPr>
              <a:t>12</a:t>
            </a:r>
            <a:endParaRPr lang="en-US" sz="1400" dirty="0"/>
          </a:p>
        </p:txBody>
      </p:sp>
      <p:sp>
        <p:nvSpPr>
          <p:cNvPr id="14" name="Text 12"/>
          <p:cNvSpPr/>
          <p:nvPr/>
        </p:nvSpPr>
        <p:spPr>
          <a:xfrm>
            <a:off x="1078992" y="1975104"/>
            <a:ext cx="2926080" cy="484632"/>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Suppleant (1 år)</a:t>
            </a:r>
            <a:endParaRPr lang="en-US" sz="1600" dirty="0"/>
          </a:p>
        </p:txBody>
      </p:sp>
      <p:sp>
        <p:nvSpPr>
          <p:cNvPr id="15" name="Text 13"/>
          <p:cNvSpPr/>
          <p:nvPr/>
        </p:nvSpPr>
        <p:spPr>
          <a:xfrm>
            <a:off x="4069080" y="1975104"/>
            <a:ext cx="3474720" cy="484632"/>
          </a:xfrm>
          <a:prstGeom prst="rect">
            <a:avLst/>
          </a:prstGeom>
          <a:noFill/>
          <a:ln/>
        </p:spPr>
        <p:txBody>
          <a:bodyPr wrap="square" lIns="0" tIns="0" rIns="0" bIns="0" rtlCol="0" anchor="ctr"/>
          <a:lstStyle/>
          <a:p>
            <a:pPr marL="0" indent="0" algn="l">
              <a:buNone/>
            </a:pPr>
            <a:r>
              <a:rPr lang="en-US" sz="1600" dirty="0">
                <a:solidFill>
                  <a:srgbClr val="1A2340"/>
                </a:solidFill>
                <a:latin typeface="Calibri" pitchFamily="34" charset="0"/>
                <a:ea typeface="Calibri" pitchFamily="34" charset="-122"/>
                <a:cs typeface="Calibri" pitchFamily="34" charset="-120"/>
              </a:rPr>
              <a:t>Nicklas Jakobsson</a:t>
            </a:r>
            <a:endParaRPr lang="en-US" sz="1600" dirty="0"/>
          </a:p>
        </p:txBody>
      </p:sp>
      <p:sp>
        <p:nvSpPr>
          <p:cNvPr id="16" name="Shape 14"/>
          <p:cNvSpPr/>
          <p:nvPr/>
        </p:nvSpPr>
        <p:spPr>
          <a:xfrm>
            <a:off x="7635240" y="2039112"/>
            <a:ext cx="914400" cy="320040"/>
          </a:xfrm>
          <a:prstGeom prst="rect">
            <a:avLst/>
          </a:prstGeom>
          <a:solidFill>
            <a:srgbClr val="0B7A75"/>
          </a:solidFill>
          <a:ln w="12700">
            <a:solidFill>
              <a:srgbClr val="0B7A75"/>
            </a:solidFill>
            <a:prstDash val="solid"/>
          </a:ln>
        </p:spPr>
        <p:txBody>
          <a:bodyPr/>
          <a:lstStyle/>
          <a:p>
            <a:endParaRPr lang="sv-SE" sz="2400"/>
          </a:p>
        </p:txBody>
      </p:sp>
      <p:sp>
        <p:nvSpPr>
          <p:cNvPr id="17" name="Text 15"/>
          <p:cNvSpPr/>
          <p:nvPr/>
        </p:nvSpPr>
        <p:spPr>
          <a:xfrm>
            <a:off x="7635240" y="2039112"/>
            <a:ext cx="914400" cy="320040"/>
          </a:xfrm>
          <a:prstGeom prst="rect">
            <a:avLst/>
          </a:prstGeom>
          <a:noFill/>
          <a:ln/>
        </p:spPr>
        <p:txBody>
          <a:bodyPr wrap="square" lIns="0" tIns="0" rIns="0" bIns="0" rtlCol="0" anchor="ctr"/>
          <a:lstStyle/>
          <a:p>
            <a:pPr marL="0" indent="0" algn="ctr">
              <a:buNone/>
            </a:pPr>
            <a:r>
              <a:rPr lang="en-US" sz="1050" b="1" dirty="0">
                <a:solidFill>
                  <a:srgbClr val="FFFFFF"/>
                </a:solidFill>
                <a:latin typeface="Calibri" pitchFamily="34" charset="0"/>
                <a:ea typeface="Calibri" pitchFamily="34" charset="-122"/>
                <a:cs typeface="Calibri" pitchFamily="34" charset="-120"/>
              </a:rPr>
              <a:t>Nyval</a:t>
            </a:r>
            <a:endParaRPr lang="en-US" sz="1050" dirty="0"/>
          </a:p>
        </p:txBody>
      </p:sp>
      <p:sp>
        <p:nvSpPr>
          <p:cNvPr id="18" name="Shape 16"/>
          <p:cNvSpPr/>
          <p:nvPr/>
        </p:nvSpPr>
        <p:spPr>
          <a:xfrm>
            <a:off x="457200" y="2596896"/>
            <a:ext cx="8229600" cy="576072"/>
          </a:xfrm>
          <a:prstGeom prst="rect">
            <a:avLst/>
          </a:prstGeom>
          <a:solidFill>
            <a:srgbClr val="FFFFFF"/>
          </a:solidFill>
          <a:ln w="6350">
            <a:solidFill>
              <a:srgbClr val="D6E4F7"/>
            </a:solidFill>
            <a:prstDash val="solid"/>
          </a:ln>
        </p:spPr>
        <p:txBody>
          <a:bodyPr/>
          <a:lstStyle/>
          <a:p>
            <a:endParaRPr lang="sv-SE" sz="2400"/>
          </a:p>
        </p:txBody>
      </p:sp>
      <p:sp>
        <p:nvSpPr>
          <p:cNvPr id="19" name="Text 17"/>
          <p:cNvSpPr/>
          <p:nvPr/>
        </p:nvSpPr>
        <p:spPr>
          <a:xfrm>
            <a:off x="530352" y="2642616"/>
            <a:ext cx="502920" cy="484632"/>
          </a:xfrm>
          <a:prstGeom prst="rect">
            <a:avLst/>
          </a:prstGeom>
          <a:noFill/>
          <a:ln/>
        </p:spPr>
        <p:txBody>
          <a:bodyPr wrap="square" lIns="0" tIns="0" rIns="0" bIns="0" rtlCol="0" anchor="ctr"/>
          <a:lstStyle/>
          <a:p>
            <a:pPr marL="0" indent="0" algn="ctr">
              <a:buNone/>
            </a:pPr>
            <a:r>
              <a:rPr lang="en-US" sz="1400" b="1" dirty="0">
                <a:solidFill>
                  <a:srgbClr val="E8A014"/>
                </a:solidFill>
                <a:latin typeface="Trebuchet MS" pitchFamily="34" charset="0"/>
                <a:ea typeface="Trebuchet MS" pitchFamily="34" charset="-122"/>
                <a:cs typeface="Trebuchet MS" pitchFamily="34" charset="-120"/>
              </a:rPr>
              <a:t>13</a:t>
            </a:r>
            <a:endParaRPr lang="en-US" sz="1400" dirty="0"/>
          </a:p>
        </p:txBody>
      </p:sp>
      <p:sp>
        <p:nvSpPr>
          <p:cNvPr id="20" name="Text 18"/>
          <p:cNvSpPr/>
          <p:nvPr/>
        </p:nvSpPr>
        <p:spPr>
          <a:xfrm>
            <a:off x="1078992" y="2642616"/>
            <a:ext cx="2926080" cy="484632"/>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Revisor (1 år)</a:t>
            </a:r>
            <a:endParaRPr lang="en-US" sz="1600" dirty="0"/>
          </a:p>
        </p:txBody>
      </p:sp>
      <p:sp>
        <p:nvSpPr>
          <p:cNvPr id="21" name="Text 19"/>
          <p:cNvSpPr/>
          <p:nvPr/>
        </p:nvSpPr>
        <p:spPr>
          <a:xfrm>
            <a:off x="4069080" y="2642616"/>
            <a:ext cx="3474720" cy="484632"/>
          </a:xfrm>
          <a:prstGeom prst="rect">
            <a:avLst/>
          </a:prstGeom>
          <a:noFill/>
          <a:ln/>
        </p:spPr>
        <p:txBody>
          <a:bodyPr wrap="square" lIns="0" tIns="0" rIns="0" bIns="0" rtlCol="0" anchor="ctr"/>
          <a:lstStyle/>
          <a:p>
            <a:pPr marL="0" indent="0" algn="l">
              <a:buNone/>
            </a:pPr>
            <a:r>
              <a:rPr lang="en-US" sz="1600" dirty="0">
                <a:solidFill>
                  <a:srgbClr val="1A2340"/>
                </a:solidFill>
                <a:latin typeface="Calibri" pitchFamily="34" charset="0"/>
                <a:ea typeface="Calibri" pitchFamily="34" charset="-122"/>
                <a:cs typeface="Calibri" pitchFamily="34" charset="-120"/>
              </a:rPr>
              <a:t>Stig Andersson Plate</a:t>
            </a:r>
            <a:endParaRPr lang="en-US" sz="1600" dirty="0"/>
          </a:p>
        </p:txBody>
      </p:sp>
      <p:sp>
        <p:nvSpPr>
          <p:cNvPr id="22" name="Shape 20"/>
          <p:cNvSpPr/>
          <p:nvPr/>
        </p:nvSpPr>
        <p:spPr>
          <a:xfrm>
            <a:off x="7635240" y="2706624"/>
            <a:ext cx="914400" cy="320040"/>
          </a:xfrm>
          <a:prstGeom prst="rect">
            <a:avLst/>
          </a:prstGeom>
          <a:solidFill>
            <a:srgbClr val="1565C0"/>
          </a:solidFill>
          <a:ln w="12700">
            <a:solidFill>
              <a:srgbClr val="1565C0"/>
            </a:solidFill>
            <a:prstDash val="solid"/>
          </a:ln>
        </p:spPr>
        <p:txBody>
          <a:bodyPr/>
          <a:lstStyle/>
          <a:p>
            <a:endParaRPr lang="sv-SE" sz="2400"/>
          </a:p>
        </p:txBody>
      </p:sp>
      <p:sp>
        <p:nvSpPr>
          <p:cNvPr id="23" name="Text 21"/>
          <p:cNvSpPr/>
          <p:nvPr/>
        </p:nvSpPr>
        <p:spPr>
          <a:xfrm>
            <a:off x="7635240" y="2706624"/>
            <a:ext cx="914400" cy="320040"/>
          </a:xfrm>
          <a:prstGeom prst="rect">
            <a:avLst/>
          </a:prstGeom>
          <a:noFill/>
          <a:ln/>
        </p:spPr>
        <p:txBody>
          <a:bodyPr wrap="square" lIns="0" tIns="0" rIns="0" bIns="0" rtlCol="0" anchor="ctr"/>
          <a:lstStyle/>
          <a:p>
            <a:pPr marL="0" indent="0" algn="ctr">
              <a:buNone/>
            </a:pPr>
            <a:r>
              <a:rPr lang="en-US" sz="1050" b="1" dirty="0">
                <a:solidFill>
                  <a:srgbClr val="FFFFFF"/>
                </a:solidFill>
                <a:latin typeface="Calibri" pitchFamily="34" charset="0"/>
                <a:ea typeface="Calibri" pitchFamily="34" charset="-122"/>
                <a:cs typeface="Calibri" pitchFamily="34" charset="-120"/>
              </a:rPr>
              <a:t>Omval</a:t>
            </a:r>
            <a:endParaRPr lang="en-US" sz="1050" dirty="0"/>
          </a:p>
        </p:txBody>
      </p:sp>
      <p:sp>
        <p:nvSpPr>
          <p:cNvPr id="24" name="Shape 22"/>
          <p:cNvSpPr/>
          <p:nvPr/>
        </p:nvSpPr>
        <p:spPr>
          <a:xfrm>
            <a:off x="457200" y="3264408"/>
            <a:ext cx="8229600" cy="576072"/>
          </a:xfrm>
          <a:prstGeom prst="rect">
            <a:avLst/>
          </a:prstGeom>
          <a:solidFill>
            <a:srgbClr val="EEF3FA"/>
          </a:solidFill>
          <a:ln w="6350">
            <a:solidFill>
              <a:srgbClr val="D6E4F7"/>
            </a:solidFill>
            <a:prstDash val="solid"/>
          </a:ln>
        </p:spPr>
        <p:txBody>
          <a:bodyPr/>
          <a:lstStyle/>
          <a:p>
            <a:endParaRPr lang="sv-SE" sz="2400"/>
          </a:p>
        </p:txBody>
      </p:sp>
      <p:sp>
        <p:nvSpPr>
          <p:cNvPr id="25" name="Text 23"/>
          <p:cNvSpPr/>
          <p:nvPr/>
        </p:nvSpPr>
        <p:spPr>
          <a:xfrm>
            <a:off x="530352" y="3310128"/>
            <a:ext cx="502920" cy="484632"/>
          </a:xfrm>
          <a:prstGeom prst="rect">
            <a:avLst/>
          </a:prstGeom>
          <a:noFill/>
          <a:ln/>
        </p:spPr>
        <p:txBody>
          <a:bodyPr wrap="square" lIns="0" tIns="0" rIns="0" bIns="0" rtlCol="0" anchor="ctr"/>
          <a:lstStyle/>
          <a:p>
            <a:pPr marL="0" indent="0" algn="ctr">
              <a:buNone/>
            </a:pPr>
            <a:r>
              <a:rPr lang="en-US" sz="1400" b="1" dirty="0">
                <a:solidFill>
                  <a:srgbClr val="E8A014"/>
                </a:solidFill>
                <a:latin typeface="Trebuchet MS" pitchFamily="34" charset="0"/>
                <a:ea typeface="Trebuchet MS" pitchFamily="34" charset="-122"/>
                <a:cs typeface="Trebuchet MS" pitchFamily="34" charset="-120"/>
              </a:rPr>
              <a:t>14</a:t>
            </a:r>
            <a:endParaRPr lang="en-US" sz="1400" dirty="0"/>
          </a:p>
        </p:txBody>
      </p:sp>
      <p:sp>
        <p:nvSpPr>
          <p:cNvPr id="26" name="Text 24"/>
          <p:cNvSpPr/>
          <p:nvPr/>
        </p:nvSpPr>
        <p:spPr>
          <a:xfrm>
            <a:off x="1078992" y="3310128"/>
            <a:ext cx="2926080" cy="484632"/>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Revisorssuppleant (1 år)</a:t>
            </a:r>
            <a:endParaRPr lang="en-US" sz="1600" dirty="0"/>
          </a:p>
        </p:txBody>
      </p:sp>
      <p:sp>
        <p:nvSpPr>
          <p:cNvPr id="27" name="Text 25"/>
          <p:cNvSpPr/>
          <p:nvPr/>
        </p:nvSpPr>
        <p:spPr>
          <a:xfrm>
            <a:off x="4069080" y="3310128"/>
            <a:ext cx="3474720" cy="484632"/>
          </a:xfrm>
          <a:prstGeom prst="rect">
            <a:avLst/>
          </a:prstGeom>
          <a:noFill/>
          <a:ln/>
        </p:spPr>
        <p:txBody>
          <a:bodyPr wrap="square" lIns="0" tIns="0" rIns="0" bIns="0" rtlCol="0" anchor="ctr"/>
          <a:lstStyle/>
          <a:p>
            <a:pPr marL="0" indent="0" algn="l">
              <a:buNone/>
            </a:pPr>
            <a:r>
              <a:rPr lang="en-US" sz="1600" dirty="0">
                <a:solidFill>
                  <a:srgbClr val="1A2340"/>
                </a:solidFill>
                <a:latin typeface="Calibri" pitchFamily="34" charset="0"/>
                <a:ea typeface="Calibri" pitchFamily="34" charset="-122"/>
                <a:cs typeface="Calibri" pitchFamily="34" charset="-120"/>
              </a:rPr>
              <a:t>Peter Lundin</a:t>
            </a:r>
            <a:endParaRPr lang="en-US" sz="1600" dirty="0"/>
          </a:p>
        </p:txBody>
      </p:sp>
      <p:sp>
        <p:nvSpPr>
          <p:cNvPr id="28" name="Shape 26"/>
          <p:cNvSpPr/>
          <p:nvPr/>
        </p:nvSpPr>
        <p:spPr>
          <a:xfrm>
            <a:off x="7635240" y="3374136"/>
            <a:ext cx="914400" cy="320040"/>
          </a:xfrm>
          <a:prstGeom prst="rect">
            <a:avLst/>
          </a:prstGeom>
          <a:solidFill>
            <a:srgbClr val="1565C0"/>
          </a:solidFill>
          <a:ln w="12700">
            <a:solidFill>
              <a:srgbClr val="1565C0"/>
            </a:solidFill>
            <a:prstDash val="solid"/>
          </a:ln>
        </p:spPr>
        <p:txBody>
          <a:bodyPr/>
          <a:lstStyle/>
          <a:p>
            <a:endParaRPr lang="sv-SE" sz="2400"/>
          </a:p>
        </p:txBody>
      </p:sp>
      <p:sp>
        <p:nvSpPr>
          <p:cNvPr id="29" name="Text 27"/>
          <p:cNvSpPr/>
          <p:nvPr/>
        </p:nvSpPr>
        <p:spPr>
          <a:xfrm>
            <a:off x="7635240" y="3374136"/>
            <a:ext cx="914400" cy="320040"/>
          </a:xfrm>
          <a:prstGeom prst="rect">
            <a:avLst/>
          </a:prstGeom>
          <a:noFill/>
          <a:ln/>
        </p:spPr>
        <p:txBody>
          <a:bodyPr wrap="square" lIns="0" tIns="0" rIns="0" bIns="0" rtlCol="0" anchor="ctr"/>
          <a:lstStyle/>
          <a:p>
            <a:pPr marL="0" indent="0" algn="ctr">
              <a:buNone/>
            </a:pPr>
            <a:r>
              <a:rPr lang="en-US" sz="1050" b="1" dirty="0">
                <a:solidFill>
                  <a:srgbClr val="FFFFFF"/>
                </a:solidFill>
                <a:latin typeface="Calibri" pitchFamily="34" charset="0"/>
                <a:ea typeface="Calibri" pitchFamily="34" charset="-122"/>
                <a:cs typeface="Calibri" pitchFamily="34" charset="-120"/>
              </a:rPr>
              <a:t>Omval</a:t>
            </a:r>
            <a:endParaRPr lang="en-US" sz="1050" dirty="0"/>
          </a:p>
        </p:txBody>
      </p:sp>
      <p:sp>
        <p:nvSpPr>
          <p:cNvPr id="30" name="Shape 28"/>
          <p:cNvSpPr/>
          <p:nvPr/>
        </p:nvSpPr>
        <p:spPr>
          <a:xfrm>
            <a:off x="457200" y="3931920"/>
            <a:ext cx="8229600" cy="576072"/>
          </a:xfrm>
          <a:prstGeom prst="rect">
            <a:avLst/>
          </a:prstGeom>
          <a:solidFill>
            <a:srgbClr val="FFF8EC"/>
          </a:solidFill>
          <a:ln w="19050">
            <a:solidFill>
              <a:srgbClr val="F5A623"/>
            </a:solidFill>
            <a:prstDash val="solid"/>
          </a:ln>
        </p:spPr>
        <p:txBody>
          <a:bodyPr/>
          <a:lstStyle/>
          <a:p>
            <a:endParaRPr lang="sv-SE" sz="2400"/>
          </a:p>
        </p:txBody>
      </p:sp>
      <p:sp>
        <p:nvSpPr>
          <p:cNvPr id="31" name="Text 29"/>
          <p:cNvSpPr/>
          <p:nvPr/>
        </p:nvSpPr>
        <p:spPr>
          <a:xfrm>
            <a:off x="530352" y="3977640"/>
            <a:ext cx="502920" cy="484632"/>
          </a:xfrm>
          <a:prstGeom prst="rect">
            <a:avLst/>
          </a:prstGeom>
          <a:noFill/>
          <a:ln/>
        </p:spPr>
        <p:txBody>
          <a:bodyPr wrap="square" lIns="0" tIns="0" rIns="0" bIns="0" rtlCol="0" anchor="ctr"/>
          <a:lstStyle/>
          <a:p>
            <a:pPr marL="0" indent="0" algn="ctr">
              <a:buNone/>
            </a:pPr>
            <a:r>
              <a:rPr lang="en-US" sz="1400" b="1" dirty="0">
                <a:solidFill>
                  <a:srgbClr val="E8A014"/>
                </a:solidFill>
                <a:latin typeface="Trebuchet MS" pitchFamily="34" charset="0"/>
                <a:ea typeface="Trebuchet MS" pitchFamily="34" charset="-122"/>
                <a:cs typeface="Trebuchet MS" pitchFamily="34" charset="-120"/>
              </a:rPr>
              <a:t>15</a:t>
            </a:r>
            <a:endParaRPr lang="en-US" sz="1400" dirty="0"/>
          </a:p>
        </p:txBody>
      </p:sp>
      <p:sp>
        <p:nvSpPr>
          <p:cNvPr id="32" name="Text 30"/>
          <p:cNvSpPr/>
          <p:nvPr/>
        </p:nvSpPr>
        <p:spPr>
          <a:xfrm>
            <a:off x="1078992" y="3977640"/>
            <a:ext cx="2926080" cy="484632"/>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Valberedning (1 år)</a:t>
            </a:r>
            <a:endParaRPr lang="en-US" sz="1600" dirty="0"/>
          </a:p>
        </p:txBody>
      </p:sp>
      <p:sp>
        <p:nvSpPr>
          <p:cNvPr id="33" name="Text 31"/>
          <p:cNvSpPr/>
          <p:nvPr/>
        </p:nvSpPr>
        <p:spPr>
          <a:xfrm>
            <a:off x="4069080" y="3977640"/>
            <a:ext cx="3474720" cy="484632"/>
          </a:xfrm>
          <a:prstGeom prst="rect">
            <a:avLst/>
          </a:prstGeom>
          <a:noFill/>
          <a:ln/>
        </p:spPr>
        <p:txBody>
          <a:bodyPr wrap="square" lIns="0" tIns="0" rIns="0" bIns="0" rtlCol="0" anchor="ctr"/>
          <a:lstStyle/>
          <a:p>
            <a:pPr marL="0" indent="0" algn="l">
              <a:buNone/>
            </a:pPr>
            <a:r>
              <a:rPr lang="en-US" sz="1600" dirty="0">
                <a:solidFill>
                  <a:srgbClr val="E8A014"/>
                </a:solidFill>
                <a:latin typeface="Calibri" pitchFamily="34" charset="0"/>
                <a:ea typeface="Calibri" pitchFamily="34" charset="-122"/>
                <a:cs typeface="Calibri" pitchFamily="34" charset="-120"/>
              </a:rPr>
              <a:t>Inga kandidater anmälda – mötet lämnar förslag</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3">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1298448"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1298448"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16</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Motioner &amp; styrelsens förslag</a:t>
            </a:r>
            <a:endParaRPr lang="en-US" sz="3000" dirty="0"/>
          </a:p>
        </p:txBody>
      </p:sp>
      <p:sp>
        <p:nvSpPr>
          <p:cNvPr id="6" name="Shape 4"/>
          <p:cNvSpPr/>
          <p:nvPr/>
        </p:nvSpPr>
        <p:spPr>
          <a:xfrm>
            <a:off x="731520" y="1371600"/>
            <a:ext cx="7680960" cy="3200400"/>
          </a:xfrm>
          <a:prstGeom prst="rect">
            <a:avLst/>
          </a:prstGeom>
          <a:solidFill>
            <a:srgbClr val="EEF3FA"/>
          </a:solidFill>
          <a:ln w="12700">
            <a:solidFill>
              <a:srgbClr val="D6E4F7"/>
            </a:solidFill>
            <a:prstDash val="solid"/>
          </a:ln>
        </p:spPr>
        <p:txBody>
          <a:bodyPr/>
          <a:lstStyle/>
          <a:p>
            <a:endParaRPr lang="sv-SE"/>
          </a:p>
        </p:txBody>
      </p:sp>
      <p:sp>
        <p:nvSpPr>
          <p:cNvPr id="7" name="Text 5"/>
          <p:cNvSpPr/>
          <p:nvPr/>
        </p:nvSpPr>
        <p:spPr>
          <a:xfrm>
            <a:off x="731520" y="1371600"/>
            <a:ext cx="7680960" cy="3200400"/>
          </a:xfrm>
          <a:prstGeom prst="rect">
            <a:avLst/>
          </a:prstGeom>
          <a:noFill/>
          <a:ln/>
        </p:spPr>
        <p:txBody>
          <a:bodyPr wrap="square" rtlCol="0" anchor="ctr"/>
          <a:lstStyle/>
          <a:p>
            <a:pPr marL="0" indent="0" algn="ctr">
              <a:buNone/>
            </a:pPr>
            <a:r>
              <a:rPr lang="en-US" sz="1600" i="1" dirty="0">
                <a:solidFill>
                  <a:srgbClr val="8EACD4"/>
                </a:solidFill>
                <a:latin typeface="Calibri" pitchFamily="34" charset="0"/>
                <a:ea typeface="Calibri" pitchFamily="34" charset="-122"/>
                <a:cs typeface="Calibri" pitchFamily="34" charset="-120"/>
              </a:rPr>
              <a:t>[ Inga motioner inkomna / presentera eventuella motioner här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4">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1298448"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1298448"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17</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Fastställande av medlemsavgifter 2026</a:t>
            </a:r>
            <a:endParaRPr lang="en-US" sz="3000" dirty="0"/>
          </a:p>
        </p:txBody>
      </p:sp>
      <p:sp>
        <p:nvSpPr>
          <p:cNvPr id="6" name="Shape 4"/>
          <p:cNvSpPr/>
          <p:nvPr/>
        </p:nvSpPr>
        <p:spPr>
          <a:xfrm>
            <a:off x="1371600" y="1417320"/>
            <a:ext cx="6400800" cy="868680"/>
          </a:xfrm>
          <a:prstGeom prst="rect">
            <a:avLst/>
          </a:prstGeom>
          <a:solidFill>
            <a:srgbClr val="0D2B5C"/>
          </a:solidFill>
          <a:ln w="12700">
            <a:solidFill>
              <a:srgbClr val="0D2B5C"/>
            </a:solidFill>
            <a:prstDash val="solid"/>
          </a:ln>
          <a:effectLst>
            <a:outerShdw blurRad="76200" dist="25400" dir="8100000" algn="bl" rotWithShape="0">
              <a:srgbClr val="000000">
                <a:alpha val="10000"/>
              </a:srgbClr>
            </a:outerShdw>
          </a:effectLst>
        </p:spPr>
        <p:txBody>
          <a:bodyPr/>
          <a:lstStyle/>
          <a:p>
            <a:endParaRPr lang="sv-SE"/>
          </a:p>
        </p:txBody>
      </p:sp>
      <p:sp>
        <p:nvSpPr>
          <p:cNvPr id="7" name="Text 5"/>
          <p:cNvSpPr/>
          <p:nvPr/>
        </p:nvSpPr>
        <p:spPr>
          <a:xfrm>
            <a:off x="1554480" y="1490472"/>
            <a:ext cx="4114800" cy="713232"/>
          </a:xfrm>
          <a:prstGeom prst="rect">
            <a:avLst/>
          </a:prstGeom>
          <a:noFill/>
          <a:ln/>
        </p:spPr>
        <p:txBody>
          <a:bodyPr wrap="square" lIns="0" tIns="0" rIns="0" bIns="0" rtlCol="0" anchor="ctr"/>
          <a:lstStyle/>
          <a:p>
            <a:pPr marL="0" indent="0" algn="l">
              <a:buNone/>
            </a:pPr>
            <a:r>
              <a:rPr lang="en-US" sz="1600" dirty="0">
                <a:solidFill>
                  <a:srgbClr val="A0C4FF"/>
                </a:solidFill>
                <a:latin typeface="Calibri" pitchFamily="34" charset="0"/>
                <a:ea typeface="Calibri" pitchFamily="34" charset="-122"/>
                <a:cs typeface="Calibri" pitchFamily="34" charset="-120"/>
              </a:rPr>
              <a:t>Ungdom (t.o.m. 17 år)</a:t>
            </a:r>
            <a:endParaRPr lang="en-US" sz="1600" dirty="0"/>
          </a:p>
        </p:txBody>
      </p:sp>
      <p:sp>
        <p:nvSpPr>
          <p:cNvPr id="8" name="Text 6"/>
          <p:cNvSpPr/>
          <p:nvPr/>
        </p:nvSpPr>
        <p:spPr>
          <a:xfrm>
            <a:off x="5669280" y="1490472"/>
            <a:ext cx="1920240" cy="713232"/>
          </a:xfrm>
          <a:prstGeom prst="rect">
            <a:avLst/>
          </a:prstGeom>
          <a:noFill/>
          <a:ln/>
        </p:spPr>
        <p:txBody>
          <a:bodyPr wrap="square" lIns="0" tIns="0" rIns="0" bIns="0" rtlCol="0" anchor="ctr"/>
          <a:lstStyle/>
          <a:p>
            <a:pPr marL="0" indent="0" algn="ctr">
              <a:buNone/>
            </a:pPr>
            <a:r>
              <a:rPr lang="en-US" sz="2200" b="1" dirty="0">
                <a:solidFill>
                  <a:srgbClr val="E8A014"/>
                </a:solidFill>
                <a:latin typeface="Trebuchet MS" pitchFamily="34" charset="0"/>
                <a:ea typeface="Trebuchet MS" pitchFamily="34" charset="-122"/>
                <a:cs typeface="Trebuchet MS" pitchFamily="34" charset="-120"/>
              </a:rPr>
              <a:t>300 kr</a:t>
            </a:r>
            <a:endParaRPr lang="en-US" sz="2200" dirty="0"/>
          </a:p>
        </p:txBody>
      </p:sp>
      <p:sp>
        <p:nvSpPr>
          <p:cNvPr id="9" name="Shape 7"/>
          <p:cNvSpPr/>
          <p:nvPr/>
        </p:nvSpPr>
        <p:spPr>
          <a:xfrm>
            <a:off x="1371600" y="2496312"/>
            <a:ext cx="6400800" cy="868680"/>
          </a:xfrm>
          <a:prstGeom prst="rect">
            <a:avLst/>
          </a:prstGeom>
          <a:solidFill>
            <a:srgbClr val="0D2B5C"/>
          </a:solidFill>
          <a:ln w="12700">
            <a:solidFill>
              <a:srgbClr val="0D2B5C"/>
            </a:solidFill>
            <a:prstDash val="solid"/>
          </a:ln>
          <a:effectLst>
            <a:outerShdw blurRad="76200" dist="25400" dir="8100000" algn="bl" rotWithShape="0">
              <a:srgbClr val="000000">
                <a:alpha val="10000"/>
              </a:srgbClr>
            </a:outerShdw>
          </a:effectLst>
        </p:spPr>
        <p:txBody>
          <a:bodyPr/>
          <a:lstStyle/>
          <a:p>
            <a:endParaRPr lang="sv-SE"/>
          </a:p>
        </p:txBody>
      </p:sp>
      <p:sp>
        <p:nvSpPr>
          <p:cNvPr id="10" name="Text 8"/>
          <p:cNvSpPr/>
          <p:nvPr/>
        </p:nvSpPr>
        <p:spPr>
          <a:xfrm>
            <a:off x="1554480" y="2569464"/>
            <a:ext cx="4114800" cy="713232"/>
          </a:xfrm>
          <a:prstGeom prst="rect">
            <a:avLst/>
          </a:prstGeom>
          <a:noFill/>
          <a:ln/>
        </p:spPr>
        <p:txBody>
          <a:bodyPr wrap="square" lIns="0" tIns="0" rIns="0" bIns="0" rtlCol="0" anchor="ctr"/>
          <a:lstStyle/>
          <a:p>
            <a:pPr marL="0" indent="0" algn="l">
              <a:buNone/>
            </a:pPr>
            <a:r>
              <a:rPr lang="en-US" sz="1600" dirty="0">
                <a:solidFill>
                  <a:srgbClr val="A0C4FF"/>
                </a:solidFill>
                <a:latin typeface="Calibri" pitchFamily="34" charset="0"/>
                <a:ea typeface="Calibri" pitchFamily="34" charset="-122"/>
                <a:cs typeface="Calibri" pitchFamily="34" charset="-120"/>
              </a:rPr>
              <a:t>Vuxen (fr.o.m. 18 år)</a:t>
            </a:r>
            <a:endParaRPr lang="en-US" sz="1600" dirty="0"/>
          </a:p>
        </p:txBody>
      </p:sp>
      <p:sp>
        <p:nvSpPr>
          <p:cNvPr id="11" name="Text 9"/>
          <p:cNvSpPr/>
          <p:nvPr/>
        </p:nvSpPr>
        <p:spPr>
          <a:xfrm>
            <a:off x="5669280" y="2569464"/>
            <a:ext cx="1920240" cy="713232"/>
          </a:xfrm>
          <a:prstGeom prst="rect">
            <a:avLst/>
          </a:prstGeom>
          <a:noFill/>
          <a:ln/>
        </p:spPr>
        <p:txBody>
          <a:bodyPr wrap="square" lIns="0" tIns="0" rIns="0" bIns="0" rtlCol="0" anchor="ctr"/>
          <a:lstStyle/>
          <a:p>
            <a:pPr marL="0" indent="0" algn="ctr">
              <a:buNone/>
            </a:pPr>
            <a:r>
              <a:rPr lang="en-US" sz="2200" b="1" dirty="0">
                <a:solidFill>
                  <a:srgbClr val="E8A014"/>
                </a:solidFill>
                <a:latin typeface="Trebuchet MS" pitchFamily="34" charset="0"/>
                <a:ea typeface="Trebuchet MS" pitchFamily="34" charset="-122"/>
                <a:cs typeface="Trebuchet MS" pitchFamily="34" charset="-120"/>
              </a:rPr>
              <a:t>500 kr</a:t>
            </a:r>
            <a:endParaRPr lang="en-US" sz="2200" dirty="0"/>
          </a:p>
        </p:txBody>
      </p:sp>
      <p:sp>
        <p:nvSpPr>
          <p:cNvPr id="12" name="Shape 10"/>
          <p:cNvSpPr/>
          <p:nvPr/>
        </p:nvSpPr>
        <p:spPr>
          <a:xfrm>
            <a:off x="1371600" y="3575304"/>
            <a:ext cx="6400800" cy="868680"/>
          </a:xfrm>
          <a:prstGeom prst="rect">
            <a:avLst/>
          </a:prstGeom>
          <a:solidFill>
            <a:srgbClr val="E8F5E9"/>
          </a:solidFill>
          <a:ln w="12700">
            <a:solidFill>
              <a:srgbClr val="E8F5E9"/>
            </a:solidFill>
            <a:prstDash val="solid"/>
          </a:ln>
          <a:effectLst>
            <a:outerShdw blurRad="76200" dist="25400" dir="8100000" algn="bl" rotWithShape="0">
              <a:srgbClr val="000000">
                <a:alpha val="10000"/>
              </a:srgbClr>
            </a:outerShdw>
          </a:effectLst>
        </p:spPr>
        <p:txBody>
          <a:bodyPr/>
          <a:lstStyle/>
          <a:p>
            <a:endParaRPr lang="sv-SE"/>
          </a:p>
        </p:txBody>
      </p:sp>
      <p:sp>
        <p:nvSpPr>
          <p:cNvPr id="13" name="Text 11"/>
          <p:cNvSpPr/>
          <p:nvPr/>
        </p:nvSpPr>
        <p:spPr>
          <a:xfrm>
            <a:off x="1554480" y="3648456"/>
            <a:ext cx="4114800" cy="713232"/>
          </a:xfrm>
          <a:prstGeom prst="rect">
            <a:avLst/>
          </a:prstGeom>
          <a:noFill/>
          <a:ln/>
        </p:spPr>
        <p:txBody>
          <a:bodyPr wrap="square" lIns="0" tIns="0" rIns="0" bIns="0" rtlCol="0" anchor="ctr"/>
          <a:lstStyle/>
          <a:p>
            <a:pPr marL="0" indent="0" algn="l">
              <a:buNone/>
            </a:pPr>
            <a:r>
              <a:rPr lang="en-US" sz="1600" dirty="0">
                <a:solidFill>
                  <a:srgbClr val="2E7D32"/>
                </a:solidFill>
                <a:latin typeface="Calibri" pitchFamily="34" charset="0"/>
                <a:ea typeface="Calibri" pitchFamily="34" charset="-122"/>
                <a:cs typeface="Calibri" pitchFamily="34" charset="-120"/>
              </a:rPr>
              <a:t>Styrelsens ledamöter &amp; ordinarie ledare</a:t>
            </a:r>
            <a:endParaRPr lang="en-US" sz="1600" dirty="0"/>
          </a:p>
        </p:txBody>
      </p:sp>
      <p:sp>
        <p:nvSpPr>
          <p:cNvPr id="14" name="Text 12"/>
          <p:cNvSpPr/>
          <p:nvPr/>
        </p:nvSpPr>
        <p:spPr>
          <a:xfrm>
            <a:off x="5669280" y="3648456"/>
            <a:ext cx="1920240" cy="713232"/>
          </a:xfrm>
          <a:prstGeom prst="rect">
            <a:avLst/>
          </a:prstGeom>
          <a:noFill/>
          <a:ln/>
        </p:spPr>
        <p:txBody>
          <a:bodyPr wrap="square" lIns="0" tIns="0" rIns="0" bIns="0" rtlCol="0" anchor="ctr"/>
          <a:lstStyle/>
          <a:p>
            <a:pPr marL="0" indent="0" algn="ctr">
              <a:buNone/>
            </a:pPr>
            <a:r>
              <a:rPr lang="en-US" sz="2200" b="1" dirty="0">
                <a:solidFill>
                  <a:srgbClr val="2E7D32"/>
                </a:solidFill>
                <a:latin typeface="Trebuchet MS" pitchFamily="34" charset="0"/>
                <a:ea typeface="Trebuchet MS" pitchFamily="34" charset="-122"/>
                <a:cs typeface="Trebuchet MS" pitchFamily="34" charset="-120"/>
              </a:rPr>
              <a:t>0 kr</a:t>
            </a:r>
            <a:endParaRPr lang="en-US" sz="2200" dirty="0"/>
          </a:p>
        </p:txBody>
      </p:sp>
      <p:sp>
        <p:nvSpPr>
          <p:cNvPr id="15" name="Text 13"/>
          <p:cNvSpPr/>
          <p:nvPr/>
        </p:nvSpPr>
        <p:spPr>
          <a:xfrm>
            <a:off x="457200" y="4663440"/>
            <a:ext cx="8229600" cy="274320"/>
          </a:xfrm>
          <a:prstGeom prst="rect">
            <a:avLst/>
          </a:prstGeom>
          <a:noFill/>
          <a:ln/>
        </p:spPr>
        <p:txBody>
          <a:bodyPr wrap="square" lIns="0" tIns="0" rIns="0" bIns="0" rtlCol="0" anchor="ctr"/>
          <a:lstStyle/>
          <a:p>
            <a:pPr marL="0" indent="0" algn="ctr">
              <a:buNone/>
            </a:pPr>
            <a:r>
              <a:rPr lang="en-US" sz="1100" i="1" dirty="0">
                <a:solidFill>
                  <a:srgbClr val="4E6080"/>
                </a:solidFill>
                <a:latin typeface="Calibri" pitchFamily="34" charset="0"/>
                <a:ea typeface="Calibri" pitchFamily="34" charset="-122"/>
                <a:cs typeface="Calibri" pitchFamily="34" charset="-120"/>
              </a:rPr>
              <a:t>Styrelsens förslag – beslutas av mötet</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5">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3717036"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3717036"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18 – VERKSAMHETSPLAN 2026</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Prioriteringar 2026</a:t>
            </a:r>
            <a:endParaRPr lang="en-US" sz="3000" dirty="0"/>
          </a:p>
        </p:txBody>
      </p:sp>
      <p:sp>
        <p:nvSpPr>
          <p:cNvPr id="6" name="Shape 4"/>
          <p:cNvSpPr/>
          <p:nvPr/>
        </p:nvSpPr>
        <p:spPr>
          <a:xfrm>
            <a:off x="320040" y="1280160"/>
            <a:ext cx="2743200" cy="3611880"/>
          </a:xfrm>
          <a:prstGeom prst="rect">
            <a:avLst/>
          </a:prstGeom>
          <a:solidFill>
            <a:srgbClr val="FFFFFF"/>
          </a:solidFill>
          <a:ln w="12700">
            <a:solidFill>
              <a:srgbClr val="D6E4F7"/>
            </a:solidFill>
            <a:prstDash val="solid"/>
          </a:ln>
          <a:effectLst>
            <a:outerShdw blurRad="63500" dist="12700" dir="8100000" algn="bl" rotWithShape="0">
              <a:srgbClr val="000000">
                <a:alpha val="8000"/>
              </a:srgbClr>
            </a:outerShdw>
          </a:effectLst>
        </p:spPr>
        <p:txBody>
          <a:bodyPr/>
          <a:lstStyle/>
          <a:p>
            <a:endParaRPr lang="sv-SE"/>
          </a:p>
        </p:txBody>
      </p:sp>
      <p:sp>
        <p:nvSpPr>
          <p:cNvPr id="7" name="Shape 5"/>
          <p:cNvSpPr/>
          <p:nvPr/>
        </p:nvSpPr>
        <p:spPr>
          <a:xfrm>
            <a:off x="320040" y="1280160"/>
            <a:ext cx="2743200" cy="384048"/>
          </a:xfrm>
          <a:prstGeom prst="rect">
            <a:avLst/>
          </a:prstGeom>
          <a:solidFill>
            <a:srgbClr val="1565C0"/>
          </a:solidFill>
          <a:ln w="12700">
            <a:solidFill>
              <a:srgbClr val="1565C0"/>
            </a:solidFill>
            <a:prstDash val="solid"/>
          </a:ln>
        </p:spPr>
        <p:txBody>
          <a:bodyPr/>
          <a:lstStyle/>
          <a:p>
            <a:endParaRPr lang="sv-SE"/>
          </a:p>
        </p:txBody>
      </p:sp>
      <p:sp>
        <p:nvSpPr>
          <p:cNvPr id="8" name="Text 6"/>
          <p:cNvSpPr/>
          <p:nvPr/>
        </p:nvSpPr>
        <p:spPr>
          <a:xfrm>
            <a:off x="320040" y="1280160"/>
            <a:ext cx="2743200" cy="384048"/>
          </a:xfrm>
          <a:prstGeom prst="rect">
            <a:avLst/>
          </a:prstGeom>
          <a:noFill/>
          <a:ln/>
        </p:spPr>
        <p:txBody>
          <a:bodyPr wrap="square" lIns="0" tIns="0" rIns="0" bIns="0" rtlCol="0" anchor="ctr"/>
          <a:lstStyle/>
          <a:p>
            <a:pPr marL="0" indent="0" algn="ctr">
              <a:buNone/>
            </a:pPr>
            <a:r>
              <a:rPr lang="en-US" sz="1300" b="1" dirty="0">
                <a:solidFill>
                  <a:srgbClr val="FFFFFF"/>
                </a:solidFill>
                <a:latin typeface="Trebuchet MS" pitchFamily="34" charset="0"/>
                <a:ea typeface="Trebuchet MS" pitchFamily="34" charset="-122"/>
                <a:cs typeface="Trebuchet MS" pitchFamily="34" charset="-120"/>
              </a:rPr>
              <a:t>Rekrytering &amp; gemenskap</a:t>
            </a:r>
            <a:endParaRPr lang="en-US" sz="1300" dirty="0"/>
          </a:p>
        </p:txBody>
      </p:sp>
      <p:sp>
        <p:nvSpPr>
          <p:cNvPr id="9" name="Text 7"/>
          <p:cNvSpPr/>
          <p:nvPr/>
        </p:nvSpPr>
        <p:spPr>
          <a:xfrm>
            <a:off x="429768" y="1719072"/>
            <a:ext cx="2487168" cy="3063240"/>
          </a:xfrm>
          <a:prstGeom prst="rect">
            <a:avLst/>
          </a:prstGeom>
          <a:noFill/>
          <a:ln/>
        </p:spPr>
        <p:txBody>
          <a:bodyPr wrap="square" rtlCol="0" anchor="t"/>
          <a:lstStyle/>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Rekrytera fler ledare och engagera föräldrar</a:t>
            </a:r>
            <a:endParaRPr lang="en-US" sz="1400" dirty="0"/>
          </a:p>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Stärka ungdomssatsningen – läger och coaching</a:t>
            </a:r>
            <a:endParaRPr lang="en-US" sz="1400" dirty="0"/>
          </a:p>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Bjuda in medlemmar till styrelsemöten</a:t>
            </a:r>
            <a:endParaRPr lang="en-US" sz="1400" dirty="0"/>
          </a:p>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Aktiv kommunikation: hemsida, Facebook, Laget.se</a:t>
            </a:r>
            <a:endParaRPr lang="en-US" sz="1400" dirty="0"/>
          </a:p>
        </p:txBody>
      </p:sp>
      <p:sp>
        <p:nvSpPr>
          <p:cNvPr id="10" name="Shape 8"/>
          <p:cNvSpPr/>
          <p:nvPr/>
        </p:nvSpPr>
        <p:spPr>
          <a:xfrm>
            <a:off x="3246120" y="1280160"/>
            <a:ext cx="2743200" cy="3611880"/>
          </a:xfrm>
          <a:prstGeom prst="rect">
            <a:avLst/>
          </a:prstGeom>
          <a:solidFill>
            <a:srgbClr val="FFFFFF"/>
          </a:solidFill>
          <a:ln w="12700">
            <a:solidFill>
              <a:srgbClr val="D6E4F7"/>
            </a:solidFill>
            <a:prstDash val="solid"/>
          </a:ln>
          <a:effectLst>
            <a:outerShdw blurRad="63500" dist="12700" dir="8100000" algn="bl" rotWithShape="0">
              <a:srgbClr val="000000">
                <a:alpha val="8000"/>
              </a:srgbClr>
            </a:outerShdw>
          </a:effectLst>
        </p:spPr>
        <p:txBody>
          <a:bodyPr/>
          <a:lstStyle/>
          <a:p>
            <a:endParaRPr lang="sv-SE"/>
          </a:p>
        </p:txBody>
      </p:sp>
      <p:sp>
        <p:nvSpPr>
          <p:cNvPr id="11" name="Shape 9"/>
          <p:cNvSpPr/>
          <p:nvPr/>
        </p:nvSpPr>
        <p:spPr>
          <a:xfrm>
            <a:off x="3246120" y="1280160"/>
            <a:ext cx="2743200" cy="384048"/>
          </a:xfrm>
          <a:prstGeom prst="rect">
            <a:avLst/>
          </a:prstGeom>
          <a:solidFill>
            <a:srgbClr val="2979C8"/>
          </a:solidFill>
          <a:ln w="12700">
            <a:solidFill>
              <a:srgbClr val="2979C8"/>
            </a:solidFill>
            <a:prstDash val="solid"/>
          </a:ln>
        </p:spPr>
        <p:txBody>
          <a:bodyPr/>
          <a:lstStyle/>
          <a:p>
            <a:endParaRPr lang="sv-SE"/>
          </a:p>
        </p:txBody>
      </p:sp>
      <p:sp>
        <p:nvSpPr>
          <p:cNvPr id="12" name="Text 10"/>
          <p:cNvSpPr/>
          <p:nvPr/>
        </p:nvSpPr>
        <p:spPr>
          <a:xfrm>
            <a:off x="3246120" y="1280160"/>
            <a:ext cx="2743200" cy="384048"/>
          </a:xfrm>
          <a:prstGeom prst="rect">
            <a:avLst/>
          </a:prstGeom>
          <a:noFill/>
          <a:ln/>
        </p:spPr>
        <p:txBody>
          <a:bodyPr wrap="square" lIns="0" tIns="0" rIns="0" bIns="0" rtlCol="0" anchor="ctr"/>
          <a:lstStyle/>
          <a:p>
            <a:pPr marL="0" indent="0" algn="ctr">
              <a:buNone/>
            </a:pPr>
            <a:r>
              <a:rPr lang="en-US" sz="1300" b="1" dirty="0">
                <a:solidFill>
                  <a:srgbClr val="FFFFFF"/>
                </a:solidFill>
                <a:latin typeface="Trebuchet MS" pitchFamily="34" charset="0"/>
                <a:ea typeface="Trebuchet MS" pitchFamily="34" charset="-122"/>
                <a:cs typeface="Trebuchet MS" pitchFamily="34" charset="-120"/>
              </a:rPr>
              <a:t>Träning &amp; arrangemang</a:t>
            </a:r>
            <a:endParaRPr lang="en-US" sz="1300" dirty="0"/>
          </a:p>
        </p:txBody>
      </p:sp>
      <p:sp>
        <p:nvSpPr>
          <p:cNvPr id="13" name="Text 11"/>
          <p:cNvSpPr/>
          <p:nvPr/>
        </p:nvSpPr>
        <p:spPr>
          <a:xfrm>
            <a:off x="3355848" y="1719072"/>
            <a:ext cx="2487168" cy="3063240"/>
          </a:xfrm>
          <a:prstGeom prst="rect">
            <a:avLst/>
          </a:prstGeom>
          <a:noFill/>
          <a:ln/>
        </p:spPr>
        <p:txBody>
          <a:bodyPr wrap="square" rtlCol="0" anchor="t"/>
          <a:lstStyle/>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MTB: träning 4 dagar/vecka, hela året</a:t>
            </a:r>
            <a:endParaRPr lang="en-US" sz="1400" dirty="0"/>
          </a:p>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LVG: 3 dagar/vecka utomhus, </a:t>
            </a:r>
          </a:p>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1–2 inomhus (vinter)</a:t>
            </a:r>
            <a:endParaRPr lang="en-US" sz="1400" dirty="0"/>
          </a:p>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Föreläsningar om träning, kost och hälsa</a:t>
            </a:r>
            <a:endParaRPr lang="en-US" sz="1400" dirty="0"/>
          </a:p>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Vidare utveckling av teknikgropen</a:t>
            </a:r>
            <a:endParaRPr lang="en-US" sz="1400" dirty="0"/>
          </a:p>
        </p:txBody>
      </p:sp>
      <p:sp>
        <p:nvSpPr>
          <p:cNvPr id="14" name="Shape 12"/>
          <p:cNvSpPr/>
          <p:nvPr/>
        </p:nvSpPr>
        <p:spPr>
          <a:xfrm>
            <a:off x="6172200" y="1280160"/>
            <a:ext cx="2743200" cy="3611880"/>
          </a:xfrm>
          <a:prstGeom prst="rect">
            <a:avLst/>
          </a:prstGeom>
          <a:solidFill>
            <a:srgbClr val="FFFFFF"/>
          </a:solidFill>
          <a:ln w="12700">
            <a:solidFill>
              <a:srgbClr val="D6E4F7"/>
            </a:solidFill>
            <a:prstDash val="solid"/>
          </a:ln>
          <a:effectLst>
            <a:outerShdw blurRad="63500" dist="12700" dir="8100000" algn="bl" rotWithShape="0">
              <a:srgbClr val="000000">
                <a:alpha val="8000"/>
              </a:srgbClr>
            </a:outerShdw>
          </a:effectLst>
        </p:spPr>
        <p:txBody>
          <a:bodyPr/>
          <a:lstStyle/>
          <a:p>
            <a:endParaRPr lang="sv-SE"/>
          </a:p>
        </p:txBody>
      </p:sp>
      <p:sp>
        <p:nvSpPr>
          <p:cNvPr id="15" name="Shape 13"/>
          <p:cNvSpPr/>
          <p:nvPr/>
        </p:nvSpPr>
        <p:spPr>
          <a:xfrm>
            <a:off x="6172200" y="1280160"/>
            <a:ext cx="2743200" cy="384048"/>
          </a:xfrm>
          <a:prstGeom prst="rect">
            <a:avLst/>
          </a:prstGeom>
          <a:solidFill>
            <a:srgbClr val="0B7A75"/>
          </a:solidFill>
          <a:ln w="12700">
            <a:solidFill>
              <a:srgbClr val="0B7A75"/>
            </a:solidFill>
            <a:prstDash val="solid"/>
          </a:ln>
        </p:spPr>
        <p:txBody>
          <a:bodyPr/>
          <a:lstStyle/>
          <a:p>
            <a:endParaRPr lang="sv-SE"/>
          </a:p>
        </p:txBody>
      </p:sp>
      <p:sp>
        <p:nvSpPr>
          <p:cNvPr id="16" name="Text 14"/>
          <p:cNvSpPr/>
          <p:nvPr/>
        </p:nvSpPr>
        <p:spPr>
          <a:xfrm>
            <a:off x="6172200" y="1280160"/>
            <a:ext cx="2743200" cy="384048"/>
          </a:xfrm>
          <a:prstGeom prst="rect">
            <a:avLst/>
          </a:prstGeom>
          <a:noFill/>
          <a:ln/>
        </p:spPr>
        <p:txBody>
          <a:bodyPr wrap="square" lIns="0" tIns="0" rIns="0" bIns="0" rtlCol="0" anchor="ctr"/>
          <a:lstStyle/>
          <a:p>
            <a:pPr marL="0" indent="0" algn="ctr">
              <a:buNone/>
            </a:pPr>
            <a:r>
              <a:rPr lang="en-US" sz="1300" b="1" dirty="0">
                <a:solidFill>
                  <a:srgbClr val="FFFFFF"/>
                </a:solidFill>
                <a:latin typeface="Trebuchet MS" pitchFamily="34" charset="0"/>
                <a:ea typeface="Trebuchet MS" pitchFamily="34" charset="-122"/>
                <a:cs typeface="Trebuchet MS" pitchFamily="34" charset="-120"/>
              </a:rPr>
              <a:t>Infrastruktur &amp; ekonomi</a:t>
            </a:r>
            <a:endParaRPr lang="en-US" sz="1300" dirty="0"/>
          </a:p>
        </p:txBody>
      </p:sp>
      <p:sp>
        <p:nvSpPr>
          <p:cNvPr id="17" name="Text 15"/>
          <p:cNvSpPr/>
          <p:nvPr/>
        </p:nvSpPr>
        <p:spPr>
          <a:xfrm>
            <a:off x="6281928" y="1719072"/>
            <a:ext cx="2487168" cy="3063240"/>
          </a:xfrm>
          <a:prstGeom prst="rect">
            <a:avLst/>
          </a:prstGeom>
          <a:noFill/>
          <a:ln/>
        </p:spPr>
        <p:txBody>
          <a:bodyPr wrap="square" rtlCol="0" anchor="t"/>
          <a:lstStyle/>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MTB-banor i samarbete med Uddevalla kommun</a:t>
            </a:r>
            <a:endParaRPr lang="en-US" sz="1400" dirty="0"/>
          </a:p>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Vårda befintliga och rekrytera nya sponsorer</a:t>
            </a:r>
            <a:endParaRPr lang="en-US" sz="1400" dirty="0"/>
          </a:p>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Öka intäkterna via arrangemang och försäljning</a:t>
            </a:r>
            <a:endParaRPr lang="en-US" sz="1400" dirty="0"/>
          </a:p>
          <a:p>
            <a:pPr marL="342900" indent="-342900" algn="l">
              <a:buSzPct val="100000"/>
              <a:buChar char="•"/>
            </a:pPr>
            <a:r>
              <a:rPr lang="en-US" sz="1400" dirty="0">
                <a:solidFill>
                  <a:srgbClr val="1A2340"/>
                </a:solidFill>
                <a:latin typeface="Calibri" pitchFamily="34" charset="0"/>
                <a:ea typeface="Calibri" pitchFamily="34" charset="-122"/>
                <a:cs typeface="Calibri" pitchFamily="34" charset="-120"/>
              </a:rPr>
              <a:t>Utvärdera möjligheter till ny och bättre klubblokal</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6">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2770632"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2770632"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18 – BUDGET 2026</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Budget 2026</a:t>
            </a:r>
            <a:endParaRPr lang="en-US" sz="3000" dirty="0"/>
          </a:p>
        </p:txBody>
      </p:sp>
      <p:sp>
        <p:nvSpPr>
          <p:cNvPr id="6" name="Shape 4"/>
          <p:cNvSpPr/>
          <p:nvPr/>
        </p:nvSpPr>
        <p:spPr>
          <a:xfrm>
            <a:off x="365760" y="1261872"/>
            <a:ext cx="1965960" cy="960120"/>
          </a:xfrm>
          <a:prstGeom prst="rect">
            <a:avLst/>
          </a:prstGeom>
          <a:solidFill>
            <a:srgbClr val="0B7A75"/>
          </a:solidFill>
          <a:ln w="12700">
            <a:solidFill>
              <a:srgbClr val="0B7A75"/>
            </a:solidFill>
            <a:prstDash val="solid"/>
          </a:ln>
          <a:effectLst>
            <a:outerShdw blurRad="76200" dist="12700" dir="8100000" algn="bl" rotWithShape="0">
              <a:srgbClr val="000000">
                <a:alpha val="10000"/>
              </a:srgbClr>
            </a:outerShdw>
          </a:effectLst>
        </p:spPr>
        <p:txBody>
          <a:bodyPr/>
          <a:lstStyle/>
          <a:p>
            <a:endParaRPr lang="sv-SE"/>
          </a:p>
        </p:txBody>
      </p:sp>
      <p:sp>
        <p:nvSpPr>
          <p:cNvPr id="7" name="Text 5"/>
          <p:cNvSpPr/>
          <p:nvPr/>
        </p:nvSpPr>
        <p:spPr>
          <a:xfrm>
            <a:off x="365760" y="1261872"/>
            <a:ext cx="1965960" cy="566928"/>
          </a:xfrm>
          <a:prstGeom prst="rect">
            <a:avLst/>
          </a:prstGeom>
          <a:noFill/>
          <a:ln/>
        </p:spPr>
        <p:txBody>
          <a:bodyPr wrap="square" lIns="0" tIns="0" rIns="0" bIns="0" rtlCol="0" anchor="ctr"/>
          <a:lstStyle/>
          <a:p>
            <a:pPr marL="0" indent="0" algn="ctr">
              <a:buNone/>
            </a:pPr>
            <a:r>
              <a:rPr lang="en-US" sz="1800" b="1" dirty="0">
                <a:solidFill>
                  <a:srgbClr val="FFFFFF"/>
                </a:solidFill>
                <a:latin typeface="Trebuchet MS" pitchFamily="34" charset="0"/>
                <a:ea typeface="Trebuchet MS" pitchFamily="34" charset="-122"/>
                <a:cs typeface="Trebuchet MS" pitchFamily="34" charset="-120"/>
              </a:rPr>
              <a:t>250 000 kr</a:t>
            </a:r>
            <a:endParaRPr lang="en-US" sz="1800" dirty="0"/>
          </a:p>
        </p:txBody>
      </p:sp>
      <p:sp>
        <p:nvSpPr>
          <p:cNvPr id="8" name="Text 6"/>
          <p:cNvSpPr/>
          <p:nvPr/>
        </p:nvSpPr>
        <p:spPr>
          <a:xfrm>
            <a:off x="365760" y="1810512"/>
            <a:ext cx="1965960" cy="402336"/>
          </a:xfrm>
          <a:prstGeom prst="rect">
            <a:avLst/>
          </a:prstGeom>
          <a:noFill/>
          <a:ln/>
        </p:spPr>
        <p:txBody>
          <a:bodyPr wrap="square" lIns="0" tIns="0" rIns="0" bIns="0" rtlCol="0" anchor="t"/>
          <a:lstStyle/>
          <a:p>
            <a:pPr marL="0" indent="0" algn="ctr">
              <a:buNone/>
            </a:pPr>
            <a:r>
              <a:rPr lang="en-US" sz="950" dirty="0" err="1">
                <a:solidFill>
                  <a:srgbClr val="FFFFFF"/>
                </a:solidFill>
                <a:latin typeface="Calibri" pitchFamily="34" charset="0"/>
                <a:ea typeface="Calibri" pitchFamily="34" charset="-122"/>
                <a:cs typeface="Calibri" pitchFamily="34" charset="-120"/>
              </a:rPr>
              <a:t>Uppskattade</a:t>
            </a:r>
            <a:r>
              <a:rPr lang="en-US" sz="950" dirty="0">
                <a:solidFill>
                  <a:srgbClr val="FFFFFF"/>
                </a:solidFill>
                <a:latin typeface="Calibri" pitchFamily="34" charset="0"/>
                <a:ea typeface="Calibri" pitchFamily="34" charset="-122"/>
                <a:cs typeface="Calibri" pitchFamily="34" charset="-120"/>
              </a:rPr>
              <a:t> </a:t>
            </a:r>
            <a:r>
              <a:rPr lang="en-US" sz="950" dirty="0" err="1">
                <a:solidFill>
                  <a:srgbClr val="FFFFFF"/>
                </a:solidFill>
                <a:latin typeface="Calibri" pitchFamily="34" charset="0"/>
                <a:ea typeface="Calibri" pitchFamily="34" charset="-122"/>
                <a:cs typeface="Calibri" pitchFamily="34" charset="-120"/>
              </a:rPr>
              <a:t>intäkter</a:t>
            </a:r>
            <a:br>
              <a:rPr lang="en-US" sz="950" dirty="0">
                <a:solidFill>
                  <a:srgbClr val="FFFFFF"/>
                </a:solidFill>
                <a:latin typeface="Calibri" pitchFamily="34" charset="0"/>
                <a:ea typeface="Calibri" pitchFamily="34" charset="-122"/>
                <a:cs typeface="Calibri" pitchFamily="34" charset="-120"/>
              </a:rPr>
            </a:br>
            <a:r>
              <a:rPr lang="en-US" sz="950" dirty="0">
                <a:solidFill>
                  <a:srgbClr val="FFFFFF"/>
                </a:solidFill>
                <a:latin typeface="Calibri" pitchFamily="34" charset="0"/>
                <a:ea typeface="Calibri" pitchFamily="34" charset="-122"/>
                <a:cs typeface="Calibri" pitchFamily="34" charset="-120"/>
              </a:rPr>
              <a:t>(</a:t>
            </a:r>
            <a:r>
              <a:rPr lang="en-US" sz="950" dirty="0" err="1">
                <a:solidFill>
                  <a:srgbClr val="FFFFFF"/>
                </a:solidFill>
                <a:latin typeface="Calibri" pitchFamily="34" charset="0"/>
                <a:ea typeface="Calibri" pitchFamily="34" charset="-122"/>
                <a:cs typeface="Calibri" pitchFamily="34" charset="-120"/>
              </a:rPr>
              <a:t>lågt</a:t>
            </a:r>
            <a:r>
              <a:rPr lang="en-US" sz="950" dirty="0">
                <a:solidFill>
                  <a:srgbClr val="FFFFFF"/>
                </a:solidFill>
                <a:latin typeface="Calibri" pitchFamily="34" charset="0"/>
                <a:ea typeface="Calibri" pitchFamily="34" charset="-122"/>
                <a:cs typeface="Calibri" pitchFamily="34" charset="-120"/>
              </a:rPr>
              <a:t> </a:t>
            </a:r>
            <a:r>
              <a:rPr lang="en-US" sz="950" dirty="0" err="1">
                <a:solidFill>
                  <a:srgbClr val="FFFFFF"/>
                </a:solidFill>
                <a:latin typeface="Calibri" pitchFamily="34" charset="0"/>
                <a:ea typeface="Calibri" pitchFamily="34" charset="-122"/>
                <a:cs typeface="Calibri" pitchFamily="34" charset="-120"/>
              </a:rPr>
              <a:t>räknat</a:t>
            </a:r>
            <a:r>
              <a:rPr lang="en-US" sz="950" dirty="0">
                <a:solidFill>
                  <a:srgbClr val="FFFFFF"/>
                </a:solidFill>
                <a:latin typeface="Calibri" pitchFamily="34" charset="0"/>
                <a:ea typeface="Calibri" pitchFamily="34" charset="-122"/>
                <a:cs typeface="Calibri" pitchFamily="34" charset="-120"/>
              </a:rPr>
              <a:t>)</a:t>
            </a:r>
            <a:endParaRPr lang="en-US" sz="950" dirty="0"/>
          </a:p>
        </p:txBody>
      </p:sp>
      <p:sp>
        <p:nvSpPr>
          <p:cNvPr id="9" name="Shape 7"/>
          <p:cNvSpPr/>
          <p:nvPr/>
        </p:nvSpPr>
        <p:spPr>
          <a:xfrm>
            <a:off x="2542032" y="1261872"/>
            <a:ext cx="1965960" cy="960120"/>
          </a:xfrm>
          <a:prstGeom prst="rect">
            <a:avLst/>
          </a:prstGeom>
          <a:solidFill>
            <a:srgbClr val="1565C0"/>
          </a:solidFill>
          <a:ln w="12700">
            <a:solidFill>
              <a:srgbClr val="1565C0"/>
            </a:solidFill>
            <a:prstDash val="solid"/>
          </a:ln>
          <a:effectLst>
            <a:outerShdw blurRad="76200" dist="12700" dir="8100000" algn="bl" rotWithShape="0">
              <a:srgbClr val="000000">
                <a:alpha val="10000"/>
              </a:srgbClr>
            </a:outerShdw>
          </a:effectLst>
        </p:spPr>
        <p:txBody>
          <a:bodyPr/>
          <a:lstStyle/>
          <a:p>
            <a:endParaRPr lang="sv-SE"/>
          </a:p>
        </p:txBody>
      </p:sp>
      <p:sp>
        <p:nvSpPr>
          <p:cNvPr id="10" name="Text 8"/>
          <p:cNvSpPr/>
          <p:nvPr/>
        </p:nvSpPr>
        <p:spPr>
          <a:xfrm>
            <a:off x="2542032" y="1261872"/>
            <a:ext cx="1965960" cy="566928"/>
          </a:xfrm>
          <a:prstGeom prst="rect">
            <a:avLst/>
          </a:prstGeom>
          <a:noFill/>
          <a:ln/>
        </p:spPr>
        <p:txBody>
          <a:bodyPr wrap="square" lIns="0" tIns="0" rIns="0" bIns="0" rtlCol="0" anchor="ctr"/>
          <a:lstStyle/>
          <a:p>
            <a:pPr marL="0" indent="0" algn="ctr">
              <a:buNone/>
            </a:pPr>
            <a:r>
              <a:rPr lang="en-US" sz="1800" b="1" dirty="0">
                <a:solidFill>
                  <a:srgbClr val="FFFFFF"/>
                </a:solidFill>
                <a:latin typeface="Trebuchet MS" pitchFamily="34" charset="0"/>
                <a:ea typeface="Trebuchet MS" pitchFamily="34" charset="-122"/>
                <a:cs typeface="Trebuchet MS" pitchFamily="34" charset="-120"/>
              </a:rPr>
              <a:t>252 641 kr</a:t>
            </a:r>
            <a:endParaRPr lang="en-US" sz="1800" dirty="0"/>
          </a:p>
        </p:txBody>
      </p:sp>
      <p:sp>
        <p:nvSpPr>
          <p:cNvPr id="11" name="Text 9"/>
          <p:cNvSpPr/>
          <p:nvPr/>
        </p:nvSpPr>
        <p:spPr>
          <a:xfrm>
            <a:off x="2542032" y="1810512"/>
            <a:ext cx="1965960" cy="402336"/>
          </a:xfrm>
          <a:prstGeom prst="rect">
            <a:avLst/>
          </a:prstGeom>
          <a:noFill/>
          <a:ln/>
        </p:spPr>
        <p:txBody>
          <a:bodyPr wrap="square" lIns="0" tIns="0" rIns="0" bIns="0" rtlCol="0" anchor="t"/>
          <a:lstStyle/>
          <a:p>
            <a:pPr marL="0" indent="0" algn="ctr">
              <a:buNone/>
            </a:pPr>
            <a:r>
              <a:rPr lang="en-US" sz="950" dirty="0">
                <a:solidFill>
                  <a:srgbClr val="FFFFFF"/>
                </a:solidFill>
                <a:latin typeface="Calibri" pitchFamily="34" charset="0"/>
                <a:ea typeface="Calibri" pitchFamily="34" charset="-122"/>
                <a:cs typeface="Calibri" pitchFamily="34" charset="-120"/>
              </a:rPr>
              <a:t>Beräknade utgifter</a:t>
            </a:r>
            <a:endParaRPr lang="en-US" sz="950" dirty="0"/>
          </a:p>
        </p:txBody>
      </p:sp>
      <p:sp>
        <p:nvSpPr>
          <p:cNvPr id="12" name="Shape 10"/>
          <p:cNvSpPr/>
          <p:nvPr/>
        </p:nvSpPr>
        <p:spPr>
          <a:xfrm>
            <a:off x="4718304" y="1261872"/>
            <a:ext cx="1965960" cy="960120"/>
          </a:xfrm>
          <a:prstGeom prst="rect">
            <a:avLst/>
          </a:prstGeom>
          <a:solidFill>
            <a:srgbClr val="C0392B"/>
          </a:solidFill>
          <a:ln w="12700">
            <a:solidFill>
              <a:srgbClr val="C0392B"/>
            </a:solidFill>
            <a:prstDash val="solid"/>
          </a:ln>
          <a:effectLst>
            <a:outerShdw blurRad="76200" dist="12700" dir="8100000" algn="bl" rotWithShape="0">
              <a:srgbClr val="000000">
                <a:alpha val="10000"/>
              </a:srgbClr>
            </a:outerShdw>
          </a:effectLst>
        </p:spPr>
        <p:txBody>
          <a:bodyPr/>
          <a:lstStyle/>
          <a:p>
            <a:endParaRPr lang="sv-SE"/>
          </a:p>
        </p:txBody>
      </p:sp>
      <p:sp>
        <p:nvSpPr>
          <p:cNvPr id="13" name="Text 11"/>
          <p:cNvSpPr/>
          <p:nvPr/>
        </p:nvSpPr>
        <p:spPr>
          <a:xfrm>
            <a:off x="4718304" y="1261872"/>
            <a:ext cx="1965960" cy="566928"/>
          </a:xfrm>
          <a:prstGeom prst="rect">
            <a:avLst/>
          </a:prstGeom>
          <a:noFill/>
          <a:ln/>
        </p:spPr>
        <p:txBody>
          <a:bodyPr wrap="square" lIns="0" tIns="0" rIns="0" bIns="0" rtlCol="0" anchor="ctr"/>
          <a:lstStyle/>
          <a:p>
            <a:pPr marL="0" indent="0" algn="ctr">
              <a:buNone/>
            </a:pPr>
            <a:r>
              <a:rPr lang="en-US" sz="1800" b="1" dirty="0">
                <a:solidFill>
                  <a:srgbClr val="FFFFFF"/>
                </a:solidFill>
                <a:latin typeface="Trebuchet MS" pitchFamily="34" charset="0"/>
                <a:ea typeface="Trebuchet MS" pitchFamily="34" charset="-122"/>
                <a:cs typeface="Trebuchet MS" pitchFamily="34" charset="-120"/>
              </a:rPr>
              <a:t>-3 700 </a:t>
            </a:r>
            <a:r>
              <a:rPr lang="en-US" sz="1800" b="1" dirty="0" err="1">
                <a:solidFill>
                  <a:srgbClr val="FFFFFF"/>
                </a:solidFill>
                <a:latin typeface="Trebuchet MS" pitchFamily="34" charset="0"/>
                <a:ea typeface="Trebuchet MS" pitchFamily="34" charset="-122"/>
                <a:cs typeface="Trebuchet MS" pitchFamily="34" charset="-120"/>
              </a:rPr>
              <a:t>kr</a:t>
            </a:r>
            <a:endParaRPr lang="en-US" sz="1800" dirty="0"/>
          </a:p>
        </p:txBody>
      </p:sp>
      <p:sp>
        <p:nvSpPr>
          <p:cNvPr id="14" name="Text 12"/>
          <p:cNvSpPr/>
          <p:nvPr/>
        </p:nvSpPr>
        <p:spPr>
          <a:xfrm>
            <a:off x="4718304" y="1810512"/>
            <a:ext cx="1965960" cy="402336"/>
          </a:xfrm>
          <a:prstGeom prst="rect">
            <a:avLst/>
          </a:prstGeom>
          <a:noFill/>
          <a:ln/>
        </p:spPr>
        <p:txBody>
          <a:bodyPr wrap="square" lIns="0" tIns="0" rIns="0" bIns="0" rtlCol="0" anchor="t"/>
          <a:lstStyle/>
          <a:p>
            <a:pPr marL="0" indent="0" algn="ctr">
              <a:buNone/>
            </a:pPr>
            <a:r>
              <a:rPr lang="en-US" sz="950" dirty="0">
                <a:solidFill>
                  <a:srgbClr val="FFFFFF"/>
                </a:solidFill>
                <a:latin typeface="Calibri" pitchFamily="34" charset="0"/>
                <a:ea typeface="Calibri" pitchFamily="34" charset="-122"/>
                <a:cs typeface="Calibri" pitchFamily="34" charset="-120"/>
              </a:rPr>
              <a:t>Kvar för fördelning</a:t>
            </a:r>
            <a:endParaRPr lang="en-US" sz="950" dirty="0"/>
          </a:p>
        </p:txBody>
      </p:sp>
      <p:sp>
        <p:nvSpPr>
          <p:cNvPr id="15" name="Shape 13"/>
          <p:cNvSpPr/>
          <p:nvPr/>
        </p:nvSpPr>
        <p:spPr>
          <a:xfrm>
            <a:off x="6894576" y="1261872"/>
            <a:ext cx="1965960" cy="960120"/>
          </a:xfrm>
          <a:prstGeom prst="rect">
            <a:avLst/>
          </a:prstGeom>
          <a:solidFill>
            <a:srgbClr val="5D4037"/>
          </a:solidFill>
          <a:ln w="12700">
            <a:solidFill>
              <a:srgbClr val="5D4037"/>
            </a:solidFill>
            <a:prstDash val="solid"/>
          </a:ln>
          <a:effectLst>
            <a:outerShdw blurRad="76200" dist="12700" dir="8100000" algn="bl" rotWithShape="0">
              <a:srgbClr val="000000">
                <a:alpha val="10000"/>
              </a:srgbClr>
            </a:outerShdw>
          </a:effectLst>
        </p:spPr>
        <p:txBody>
          <a:bodyPr/>
          <a:lstStyle/>
          <a:p>
            <a:endParaRPr lang="sv-SE"/>
          </a:p>
        </p:txBody>
      </p:sp>
      <p:sp>
        <p:nvSpPr>
          <p:cNvPr id="16" name="Text 14"/>
          <p:cNvSpPr/>
          <p:nvPr/>
        </p:nvSpPr>
        <p:spPr>
          <a:xfrm>
            <a:off x="6894576" y="1261872"/>
            <a:ext cx="1965960" cy="566928"/>
          </a:xfrm>
          <a:prstGeom prst="rect">
            <a:avLst/>
          </a:prstGeom>
          <a:noFill/>
          <a:ln/>
        </p:spPr>
        <p:txBody>
          <a:bodyPr wrap="square" lIns="0" tIns="0" rIns="0" bIns="0" rtlCol="0" anchor="ctr"/>
          <a:lstStyle/>
          <a:p>
            <a:pPr marL="0" indent="0" algn="ctr">
              <a:buNone/>
            </a:pPr>
            <a:r>
              <a:rPr lang="en-US" sz="1800" b="1" dirty="0">
                <a:solidFill>
                  <a:srgbClr val="FFFFFF"/>
                </a:solidFill>
                <a:latin typeface="Trebuchet MS" pitchFamily="34" charset="0"/>
                <a:ea typeface="Trebuchet MS" pitchFamily="34" charset="-122"/>
                <a:cs typeface="Trebuchet MS" pitchFamily="34" charset="-120"/>
              </a:rPr>
              <a:t>808 627 kr</a:t>
            </a:r>
            <a:endParaRPr lang="en-US" sz="1800" dirty="0"/>
          </a:p>
        </p:txBody>
      </p:sp>
      <p:sp>
        <p:nvSpPr>
          <p:cNvPr id="17" name="Text 15"/>
          <p:cNvSpPr/>
          <p:nvPr/>
        </p:nvSpPr>
        <p:spPr>
          <a:xfrm>
            <a:off x="6894576" y="1810512"/>
            <a:ext cx="1965960" cy="402336"/>
          </a:xfrm>
          <a:prstGeom prst="rect">
            <a:avLst/>
          </a:prstGeom>
          <a:noFill/>
          <a:ln/>
        </p:spPr>
        <p:txBody>
          <a:bodyPr wrap="square" lIns="0" tIns="0" rIns="0" bIns="0" rtlCol="0" anchor="t"/>
          <a:lstStyle/>
          <a:p>
            <a:pPr marL="0" indent="0" algn="ctr">
              <a:buNone/>
            </a:pPr>
            <a:r>
              <a:rPr lang="en-US" sz="950" dirty="0">
                <a:solidFill>
                  <a:srgbClr val="FFFFFF"/>
                </a:solidFill>
                <a:latin typeface="Calibri" pitchFamily="34" charset="0"/>
                <a:ea typeface="Calibri" pitchFamily="34" charset="-122"/>
                <a:cs typeface="Calibri" pitchFamily="34" charset="-120"/>
              </a:rPr>
              <a:t>Eget kapital (okt '25)</a:t>
            </a:r>
            <a:endParaRPr lang="en-US" sz="950" dirty="0"/>
          </a:p>
        </p:txBody>
      </p:sp>
      <p:sp>
        <p:nvSpPr>
          <p:cNvPr id="18" name="Shape 16"/>
          <p:cNvSpPr/>
          <p:nvPr/>
        </p:nvSpPr>
        <p:spPr>
          <a:xfrm>
            <a:off x="457200" y="2331720"/>
            <a:ext cx="8229600" cy="0"/>
          </a:xfrm>
          <a:prstGeom prst="line">
            <a:avLst/>
          </a:prstGeom>
          <a:noFill/>
          <a:ln w="12700">
            <a:solidFill>
              <a:srgbClr val="D6E4F7"/>
            </a:solidFill>
            <a:prstDash val="solid"/>
          </a:ln>
        </p:spPr>
        <p:txBody>
          <a:bodyPr/>
          <a:lstStyle/>
          <a:p>
            <a:endParaRPr lang="sv-SE" sz="2400"/>
          </a:p>
        </p:txBody>
      </p:sp>
      <p:sp>
        <p:nvSpPr>
          <p:cNvPr id="19" name="Shape 17"/>
          <p:cNvSpPr/>
          <p:nvPr/>
        </p:nvSpPr>
        <p:spPr>
          <a:xfrm>
            <a:off x="457200" y="2441448"/>
            <a:ext cx="4160520" cy="301752"/>
          </a:xfrm>
          <a:prstGeom prst="rect">
            <a:avLst/>
          </a:prstGeom>
          <a:solidFill>
            <a:srgbClr val="FFFFFF"/>
          </a:solidFill>
          <a:ln w="5080">
            <a:solidFill>
              <a:srgbClr val="D6E4F7"/>
            </a:solidFill>
            <a:prstDash val="solid"/>
          </a:ln>
        </p:spPr>
        <p:txBody>
          <a:bodyPr/>
          <a:lstStyle/>
          <a:p>
            <a:endParaRPr lang="sv-SE" sz="2400"/>
          </a:p>
        </p:txBody>
      </p:sp>
      <p:sp>
        <p:nvSpPr>
          <p:cNvPr id="20" name="Text 18"/>
          <p:cNvSpPr/>
          <p:nvPr/>
        </p:nvSpPr>
        <p:spPr>
          <a:xfrm>
            <a:off x="548640" y="2459736"/>
            <a:ext cx="3017520" cy="265176"/>
          </a:xfrm>
          <a:prstGeom prst="rect">
            <a:avLst/>
          </a:prstGeom>
          <a:noFill/>
          <a:ln/>
        </p:spPr>
        <p:txBody>
          <a:bodyPr wrap="square" lIns="0" tIns="0" rIns="0" bIns="0" rtlCol="0" anchor="ctr"/>
          <a:lstStyle/>
          <a:p>
            <a:pPr marL="0" indent="0" algn="l">
              <a:buNone/>
            </a:pPr>
            <a:r>
              <a:rPr lang="en-US" sz="1200" dirty="0">
                <a:solidFill>
                  <a:srgbClr val="1A2340"/>
                </a:solidFill>
                <a:latin typeface="Calibri" pitchFamily="34" charset="0"/>
                <a:ea typeface="Calibri" pitchFamily="34" charset="-122"/>
                <a:cs typeface="Calibri" pitchFamily="34" charset="-120"/>
              </a:rPr>
              <a:t>Kläder (ledare, styrelse m.m.)</a:t>
            </a:r>
            <a:endParaRPr lang="en-US" sz="1200" dirty="0"/>
          </a:p>
        </p:txBody>
      </p:sp>
      <p:sp>
        <p:nvSpPr>
          <p:cNvPr id="21" name="Text 19"/>
          <p:cNvSpPr/>
          <p:nvPr/>
        </p:nvSpPr>
        <p:spPr>
          <a:xfrm>
            <a:off x="3611880" y="2459736"/>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50 000 kr</a:t>
            </a:r>
            <a:endParaRPr lang="en-US" sz="1200" dirty="0"/>
          </a:p>
        </p:txBody>
      </p:sp>
      <p:sp>
        <p:nvSpPr>
          <p:cNvPr id="22" name="Shape 20"/>
          <p:cNvSpPr/>
          <p:nvPr/>
        </p:nvSpPr>
        <p:spPr>
          <a:xfrm>
            <a:off x="457200" y="2788920"/>
            <a:ext cx="4160520" cy="301752"/>
          </a:xfrm>
          <a:prstGeom prst="rect">
            <a:avLst/>
          </a:prstGeom>
          <a:solidFill>
            <a:srgbClr val="EEF3FA"/>
          </a:solidFill>
          <a:ln w="5080">
            <a:solidFill>
              <a:srgbClr val="D6E4F7"/>
            </a:solidFill>
            <a:prstDash val="solid"/>
          </a:ln>
        </p:spPr>
        <p:txBody>
          <a:bodyPr/>
          <a:lstStyle/>
          <a:p>
            <a:endParaRPr lang="sv-SE" sz="2400"/>
          </a:p>
        </p:txBody>
      </p:sp>
      <p:sp>
        <p:nvSpPr>
          <p:cNvPr id="23" name="Text 21"/>
          <p:cNvSpPr/>
          <p:nvPr/>
        </p:nvSpPr>
        <p:spPr>
          <a:xfrm>
            <a:off x="548640" y="2807208"/>
            <a:ext cx="3017520" cy="265176"/>
          </a:xfrm>
          <a:prstGeom prst="rect">
            <a:avLst/>
          </a:prstGeom>
          <a:noFill/>
          <a:ln/>
        </p:spPr>
        <p:txBody>
          <a:bodyPr wrap="square" lIns="0" tIns="0" rIns="0" bIns="0" rtlCol="0" anchor="ctr"/>
          <a:lstStyle/>
          <a:p>
            <a:pPr marL="0" indent="0" algn="l">
              <a:buNone/>
            </a:pPr>
            <a:r>
              <a:rPr lang="en-US" sz="1200" dirty="0">
                <a:solidFill>
                  <a:srgbClr val="1A2340"/>
                </a:solidFill>
                <a:latin typeface="Calibri" pitchFamily="34" charset="0"/>
                <a:ea typeface="Calibri" pitchFamily="34" charset="-122"/>
                <a:cs typeface="Calibri" pitchFamily="34" charset="-120"/>
              </a:rPr>
              <a:t>Ledgruppen (ink. </a:t>
            </a:r>
            <a:r>
              <a:rPr lang="en-US" sz="1200" dirty="0" err="1">
                <a:solidFill>
                  <a:srgbClr val="1A2340"/>
                </a:solidFill>
                <a:latin typeface="Calibri" pitchFamily="34" charset="0"/>
                <a:ea typeface="Calibri" pitchFamily="34" charset="-122"/>
                <a:cs typeface="Calibri" pitchFamily="34" charset="-120"/>
              </a:rPr>
              <a:t>Kommunbidrag</a:t>
            </a:r>
            <a:r>
              <a:rPr lang="en-US" sz="1200" dirty="0">
                <a:solidFill>
                  <a:srgbClr val="1A2340"/>
                </a:solidFill>
                <a:latin typeface="Calibri" pitchFamily="34" charset="0"/>
                <a:ea typeface="Calibri" pitchFamily="34" charset="-122"/>
                <a:cs typeface="Calibri" pitchFamily="34" charset="-120"/>
              </a:rPr>
              <a:t> a´36 </a:t>
            </a:r>
            <a:r>
              <a:rPr lang="en-US" sz="1200" dirty="0" err="1">
                <a:solidFill>
                  <a:srgbClr val="1A2340"/>
                </a:solidFill>
                <a:latin typeface="Calibri" pitchFamily="34" charset="0"/>
                <a:ea typeface="Calibri" pitchFamily="34" charset="-122"/>
                <a:cs typeface="Calibri" pitchFamily="34" charset="-120"/>
              </a:rPr>
              <a:t>tkr</a:t>
            </a:r>
            <a:r>
              <a:rPr lang="en-US" sz="1200" dirty="0">
                <a:solidFill>
                  <a:srgbClr val="1A2340"/>
                </a:solidFill>
                <a:latin typeface="Calibri" pitchFamily="34" charset="0"/>
                <a:ea typeface="Calibri" pitchFamily="34" charset="-122"/>
                <a:cs typeface="Calibri" pitchFamily="34" charset="-120"/>
              </a:rPr>
              <a:t>)</a:t>
            </a:r>
            <a:endParaRPr lang="en-US" sz="1200" dirty="0"/>
          </a:p>
        </p:txBody>
      </p:sp>
      <p:sp>
        <p:nvSpPr>
          <p:cNvPr id="24" name="Text 22"/>
          <p:cNvSpPr/>
          <p:nvPr/>
        </p:nvSpPr>
        <p:spPr>
          <a:xfrm>
            <a:off x="3611880" y="2807208"/>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46 000 kr</a:t>
            </a:r>
            <a:endParaRPr lang="en-US" sz="1200" dirty="0"/>
          </a:p>
        </p:txBody>
      </p:sp>
      <p:sp>
        <p:nvSpPr>
          <p:cNvPr id="25" name="Shape 23"/>
          <p:cNvSpPr/>
          <p:nvPr/>
        </p:nvSpPr>
        <p:spPr>
          <a:xfrm>
            <a:off x="457200" y="3136392"/>
            <a:ext cx="4160520" cy="301752"/>
          </a:xfrm>
          <a:prstGeom prst="rect">
            <a:avLst/>
          </a:prstGeom>
          <a:solidFill>
            <a:srgbClr val="FFFFFF"/>
          </a:solidFill>
          <a:ln w="5080">
            <a:solidFill>
              <a:srgbClr val="D6E4F7"/>
            </a:solidFill>
            <a:prstDash val="solid"/>
          </a:ln>
        </p:spPr>
        <p:txBody>
          <a:bodyPr/>
          <a:lstStyle/>
          <a:p>
            <a:endParaRPr lang="sv-SE" sz="2400"/>
          </a:p>
        </p:txBody>
      </p:sp>
      <p:sp>
        <p:nvSpPr>
          <p:cNvPr id="26" name="Text 24"/>
          <p:cNvSpPr/>
          <p:nvPr/>
        </p:nvSpPr>
        <p:spPr>
          <a:xfrm>
            <a:off x="548640" y="3154680"/>
            <a:ext cx="3017520" cy="265176"/>
          </a:xfrm>
          <a:prstGeom prst="rect">
            <a:avLst/>
          </a:prstGeom>
          <a:noFill/>
          <a:ln/>
        </p:spPr>
        <p:txBody>
          <a:bodyPr wrap="square" lIns="0" tIns="0" rIns="0" bIns="0" rtlCol="0" anchor="ctr"/>
          <a:lstStyle/>
          <a:p>
            <a:pPr marL="0" indent="0" algn="l">
              <a:buNone/>
            </a:pPr>
            <a:r>
              <a:rPr lang="en-US" sz="1200" dirty="0" err="1">
                <a:solidFill>
                  <a:srgbClr val="1A2340"/>
                </a:solidFill>
                <a:latin typeface="Calibri" pitchFamily="34" charset="0"/>
                <a:ea typeface="Calibri" pitchFamily="34" charset="-122"/>
                <a:cs typeface="Calibri" pitchFamily="34" charset="-120"/>
              </a:rPr>
              <a:t>Lokalhyra</a:t>
            </a:r>
            <a:r>
              <a:rPr lang="en-US" sz="1200" dirty="0">
                <a:solidFill>
                  <a:srgbClr val="1A2340"/>
                </a:solidFill>
                <a:latin typeface="Calibri" pitchFamily="34" charset="0"/>
                <a:ea typeface="Calibri" pitchFamily="34" charset="-122"/>
                <a:cs typeface="Calibri" pitchFamily="34" charset="-120"/>
              </a:rPr>
              <a:t> Dagnys (</a:t>
            </a:r>
            <a:r>
              <a:rPr lang="en-US" sz="1200" dirty="0" err="1">
                <a:solidFill>
                  <a:srgbClr val="1A2340"/>
                </a:solidFill>
                <a:latin typeface="Calibri" pitchFamily="34" charset="0"/>
                <a:ea typeface="Calibri" pitchFamily="34" charset="-122"/>
                <a:cs typeface="Calibri" pitchFamily="34" charset="-120"/>
              </a:rPr>
              <a:t>exkl</a:t>
            </a:r>
            <a:r>
              <a:rPr lang="en-US" sz="1200" dirty="0">
                <a:solidFill>
                  <a:srgbClr val="1A2340"/>
                </a:solidFill>
                <a:latin typeface="Calibri" pitchFamily="34" charset="0"/>
                <a:ea typeface="Calibri" pitchFamily="34" charset="-122"/>
                <a:cs typeface="Calibri" pitchFamily="34" charset="-120"/>
              </a:rPr>
              <a:t> </a:t>
            </a:r>
            <a:r>
              <a:rPr lang="en-US" sz="1200" dirty="0" err="1">
                <a:solidFill>
                  <a:srgbClr val="1A2340"/>
                </a:solidFill>
                <a:latin typeface="Calibri" pitchFamily="34" charset="0"/>
                <a:ea typeface="Calibri" pitchFamily="34" charset="-122"/>
                <a:cs typeface="Calibri" pitchFamily="34" charset="-120"/>
              </a:rPr>
              <a:t>bidrag</a:t>
            </a:r>
            <a:r>
              <a:rPr lang="en-US" sz="1200" dirty="0">
                <a:solidFill>
                  <a:srgbClr val="1A2340"/>
                </a:solidFill>
                <a:latin typeface="Calibri" pitchFamily="34" charset="0"/>
                <a:ea typeface="Calibri" pitchFamily="34" charset="-122"/>
                <a:cs typeface="Calibri" pitchFamily="34" charset="-120"/>
              </a:rPr>
              <a:t> </a:t>
            </a:r>
            <a:r>
              <a:rPr lang="en-US" sz="1200" dirty="0" err="1">
                <a:solidFill>
                  <a:srgbClr val="1A2340"/>
                </a:solidFill>
                <a:latin typeface="Calibri" pitchFamily="34" charset="0"/>
                <a:ea typeface="Calibri" pitchFamily="34" charset="-122"/>
                <a:cs typeface="Calibri" pitchFamily="34" charset="-120"/>
              </a:rPr>
              <a:t>från</a:t>
            </a:r>
            <a:r>
              <a:rPr lang="en-US" sz="1200" dirty="0">
                <a:solidFill>
                  <a:srgbClr val="1A2340"/>
                </a:solidFill>
                <a:latin typeface="Calibri" pitchFamily="34" charset="0"/>
                <a:ea typeface="Calibri" pitchFamily="34" charset="-122"/>
                <a:cs typeface="Calibri" pitchFamily="34" charset="-120"/>
              </a:rPr>
              <a:t> </a:t>
            </a:r>
            <a:r>
              <a:rPr lang="en-US" sz="1200" dirty="0" err="1">
                <a:solidFill>
                  <a:srgbClr val="1A2340"/>
                </a:solidFill>
                <a:latin typeface="Calibri" pitchFamily="34" charset="0"/>
                <a:ea typeface="Calibri" pitchFamily="34" charset="-122"/>
                <a:cs typeface="Calibri" pitchFamily="34" charset="-120"/>
              </a:rPr>
              <a:t>kommun</a:t>
            </a:r>
            <a:r>
              <a:rPr lang="en-US" sz="1200" dirty="0">
                <a:solidFill>
                  <a:srgbClr val="1A2340"/>
                </a:solidFill>
                <a:latin typeface="Calibri" pitchFamily="34" charset="0"/>
                <a:ea typeface="Calibri" pitchFamily="34" charset="-122"/>
                <a:cs typeface="Calibri" pitchFamily="34" charset="-120"/>
              </a:rPr>
              <a:t>)</a:t>
            </a:r>
            <a:endParaRPr lang="en-US" sz="1200" dirty="0"/>
          </a:p>
        </p:txBody>
      </p:sp>
      <p:sp>
        <p:nvSpPr>
          <p:cNvPr id="27" name="Text 25"/>
          <p:cNvSpPr/>
          <p:nvPr/>
        </p:nvSpPr>
        <p:spPr>
          <a:xfrm>
            <a:off x="3611880" y="3154680"/>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35 000 kr</a:t>
            </a:r>
            <a:endParaRPr lang="en-US" sz="1200" dirty="0"/>
          </a:p>
        </p:txBody>
      </p:sp>
      <p:sp>
        <p:nvSpPr>
          <p:cNvPr id="28" name="Shape 26"/>
          <p:cNvSpPr/>
          <p:nvPr/>
        </p:nvSpPr>
        <p:spPr>
          <a:xfrm>
            <a:off x="457200" y="3483864"/>
            <a:ext cx="4160520" cy="301752"/>
          </a:xfrm>
          <a:prstGeom prst="rect">
            <a:avLst/>
          </a:prstGeom>
          <a:solidFill>
            <a:srgbClr val="EEF3FA"/>
          </a:solidFill>
          <a:ln w="5080">
            <a:solidFill>
              <a:srgbClr val="D6E4F7"/>
            </a:solidFill>
            <a:prstDash val="solid"/>
          </a:ln>
        </p:spPr>
        <p:txBody>
          <a:bodyPr/>
          <a:lstStyle/>
          <a:p>
            <a:endParaRPr lang="sv-SE" sz="2400"/>
          </a:p>
        </p:txBody>
      </p:sp>
      <p:sp>
        <p:nvSpPr>
          <p:cNvPr id="29" name="Text 27"/>
          <p:cNvSpPr/>
          <p:nvPr/>
        </p:nvSpPr>
        <p:spPr>
          <a:xfrm>
            <a:off x="548640" y="3502152"/>
            <a:ext cx="3017520" cy="265176"/>
          </a:xfrm>
          <a:prstGeom prst="rect">
            <a:avLst/>
          </a:prstGeom>
          <a:noFill/>
          <a:ln/>
        </p:spPr>
        <p:txBody>
          <a:bodyPr wrap="square" lIns="0" tIns="0" rIns="0" bIns="0" rtlCol="0" anchor="ctr"/>
          <a:lstStyle/>
          <a:p>
            <a:pPr marL="0" indent="0" algn="l">
              <a:buNone/>
            </a:pPr>
            <a:r>
              <a:rPr lang="en-US" sz="1200" dirty="0">
                <a:solidFill>
                  <a:srgbClr val="1A2340"/>
                </a:solidFill>
                <a:latin typeface="Calibri" pitchFamily="34" charset="0"/>
                <a:ea typeface="Calibri" pitchFamily="34" charset="-122"/>
                <a:cs typeface="Calibri" pitchFamily="34" charset="-120"/>
              </a:rPr>
              <a:t>Förbruksinventarier</a:t>
            </a:r>
            <a:endParaRPr lang="en-US" sz="1200" dirty="0"/>
          </a:p>
        </p:txBody>
      </p:sp>
      <p:sp>
        <p:nvSpPr>
          <p:cNvPr id="30" name="Text 28"/>
          <p:cNvSpPr/>
          <p:nvPr/>
        </p:nvSpPr>
        <p:spPr>
          <a:xfrm>
            <a:off x="3611880" y="3502152"/>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33 000 kr</a:t>
            </a:r>
            <a:endParaRPr lang="en-US" sz="1200" dirty="0"/>
          </a:p>
        </p:txBody>
      </p:sp>
      <p:sp>
        <p:nvSpPr>
          <p:cNvPr id="31" name="Shape 29"/>
          <p:cNvSpPr/>
          <p:nvPr/>
        </p:nvSpPr>
        <p:spPr>
          <a:xfrm>
            <a:off x="457200" y="3831336"/>
            <a:ext cx="4160520" cy="301752"/>
          </a:xfrm>
          <a:prstGeom prst="rect">
            <a:avLst/>
          </a:prstGeom>
          <a:solidFill>
            <a:srgbClr val="FFFFFF"/>
          </a:solidFill>
          <a:ln w="5080">
            <a:solidFill>
              <a:srgbClr val="D6E4F7"/>
            </a:solidFill>
            <a:prstDash val="solid"/>
          </a:ln>
        </p:spPr>
        <p:txBody>
          <a:bodyPr/>
          <a:lstStyle/>
          <a:p>
            <a:endParaRPr lang="sv-SE" sz="2400"/>
          </a:p>
        </p:txBody>
      </p:sp>
      <p:sp>
        <p:nvSpPr>
          <p:cNvPr id="32" name="Text 30"/>
          <p:cNvSpPr/>
          <p:nvPr/>
        </p:nvSpPr>
        <p:spPr>
          <a:xfrm>
            <a:off x="548640" y="3849624"/>
            <a:ext cx="3017520" cy="265176"/>
          </a:xfrm>
          <a:prstGeom prst="rect">
            <a:avLst/>
          </a:prstGeom>
          <a:noFill/>
          <a:ln/>
        </p:spPr>
        <p:txBody>
          <a:bodyPr wrap="square" lIns="0" tIns="0" rIns="0" bIns="0" rtlCol="0" anchor="ctr"/>
          <a:lstStyle/>
          <a:p>
            <a:pPr marL="0" indent="0" algn="l">
              <a:buNone/>
            </a:pPr>
            <a:r>
              <a:rPr lang="en-US" sz="1200" dirty="0" err="1">
                <a:solidFill>
                  <a:srgbClr val="1A2340"/>
                </a:solidFill>
                <a:latin typeface="Calibri" pitchFamily="34" charset="0"/>
                <a:ea typeface="Calibri" pitchFamily="34" charset="-122"/>
                <a:cs typeface="Calibri" pitchFamily="34" charset="-120"/>
              </a:rPr>
              <a:t>Startavgifter</a:t>
            </a:r>
            <a:r>
              <a:rPr lang="en-US" sz="1200" dirty="0">
                <a:solidFill>
                  <a:srgbClr val="1A2340"/>
                </a:solidFill>
                <a:latin typeface="Calibri" pitchFamily="34" charset="0"/>
                <a:ea typeface="Calibri" pitchFamily="34" charset="-122"/>
                <a:cs typeface="Calibri" pitchFamily="34" charset="-120"/>
              </a:rPr>
              <a:t> och licenser</a:t>
            </a:r>
            <a:endParaRPr lang="en-US" sz="1200" dirty="0"/>
          </a:p>
        </p:txBody>
      </p:sp>
      <p:sp>
        <p:nvSpPr>
          <p:cNvPr id="33" name="Text 31"/>
          <p:cNvSpPr/>
          <p:nvPr/>
        </p:nvSpPr>
        <p:spPr>
          <a:xfrm>
            <a:off x="3611880" y="3849624"/>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26 000 kr</a:t>
            </a:r>
            <a:endParaRPr lang="en-US" sz="1200" dirty="0"/>
          </a:p>
        </p:txBody>
      </p:sp>
      <p:sp>
        <p:nvSpPr>
          <p:cNvPr id="34" name="Shape 32"/>
          <p:cNvSpPr/>
          <p:nvPr/>
        </p:nvSpPr>
        <p:spPr>
          <a:xfrm>
            <a:off x="457200" y="4178808"/>
            <a:ext cx="4160520" cy="301752"/>
          </a:xfrm>
          <a:prstGeom prst="rect">
            <a:avLst/>
          </a:prstGeom>
          <a:solidFill>
            <a:srgbClr val="EEF3FA"/>
          </a:solidFill>
          <a:ln w="5080">
            <a:solidFill>
              <a:srgbClr val="D6E4F7"/>
            </a:solidFill>
            <a:prstDash val="solid"/>
          </a:ln>
        </p:spPr>
        <p:txBody>
          <a:bodyPr/>
          <a:lstStyle/>
          <a:p>
            <a:endParaRPr lang="sv-SE" sz="2400"/>
          </a:p>
        </p:txBody>
      </p:sp>
      <p:sp>
        <p:nvSpPr>
          <p:cNvPr id="35" name="Text 33"/>
          <p:cNvSpPr/>
          <p:nvPr/>
        </p:nvSpPr>
        <p:spPr>
          <a:xfrm>
            <a:off x="548640" y="4197096"/>
            <a:ext cx="3017520" cy="265176"/>
          </a:xfrm>
          <a:prstGeom prst="rect">
            <a:avLst/>
          </a:prstGeom>
          <a:noFill/>
          <a:ln/>
        </p:spPr>
        <p:txBody>
          <a:bodyPr wrap="square" lIns="0" tIns="0" rIns="0" bIns="0" rtlCol="0" anchor="ctr"/>
          <a:lstStyle/>
          <a:p>
            <a:pPr marL="0" indent="0" algn="l">
              <a:buNone/>
            </a:pPr>
            <a:r>
              <a:rPr lang="en-US" sz="1200" dirty="0">
                <a:solidFill>
                  <a:srgbClr val="1A2340"/>
                </a:solidFill>
                <a:latin typeface="Calibri" pitchFamily="34" charset="0"/>
                <a:ea typeface="Calibri" pitchFamily="34" charset="-122"/>
                <a:cs typeface="Calibri" pitchFamily="34" charset="-120"/>
              </a:rPr>
              <a:t>Admin. kostnader</a:t>
            </a:r>
            <a:endParaRPr lang="en-US" sz="1200" dirty="0"/>
          </a:p>
        </p:txBody>
      </p:sp>
      <p:sp>
        <p:nvSpPr>
          <p:cNvPr id="36" name="Text 34"/>
          <p:cNvSpPr/>
          <p:nvPr/>
        </p:nvSpPr>
        <p:spPr>
          <a:xfrm>
            <a:off x="3611880" y="4197096"/>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13 000 kr</a:t>
            </a:r>
            <a:endParaRPr lang="en-US" sz="1200" dirty="0"/>
          </a:p>
        </p:txBody>
      </p:sp>
      <p:sp>
        <p:nvSpPr>
          <p:cNvPr id="37" name="Shape 35"/>
          <p:cNvSpPr/>
          <p:nvPr/>
        </p:nvSpPr>
        <p:spPr>
          <a:xfrm>
            <a:off x="457200" y="4526280"/>
            <a:ext cx="4160520" cy="301752"/>
          </a:xfrm>
          <a:prstGeom prst="rect">
            <a:avLst/>
          </a:prstGeom>
          <a:solidFill>
            <a:srgbClr val="FFFFFF"/>
          </a:solidFill>
          <a:ln w="5080">
            <a:solidFill>
              <a:srgbClr val="D6E4F7"/>
            </a:solidFill>
            <a:prstDash val="solid"/>
          </a:ln>
        </p:spPr>
        <p:txBody>
          <a:bodyPr/>
          <a:lstStyle/>
          <a:p>
            <a:endParaRPr lang="sv-SE" sz="2400"/>
          </a:p>
        </p:txBody>
      </p:sp>
      <p:sp>
        <p:nvSpPr>
          <p:cNvPr id="38" name="Text 36"/>
          <p:cNvSpPr/>
          <p:nvPr/>
        </p:nvSpPr>
        <p:spPr>
          <a:xfrm>
            <a:off x="548640" y="4544568"/>
            <a:ext cx="3017520" cy="265176"/>
          </a:xfrm>
          <a:prstGeom prst="rect">
            <a:avLst/>
          </a:prstGeom>
          <a:noFill/>
          <a:ln/>
        </p:spPr>
        <p:txBody>
          <a:bodyPr wrap="square" lIns="0" tIns="0" rIns="0" bIns="0" rtlCol="0" anchor="ctr"/>
          <a:lstStyle/>
          <a:p>
            <a:pPr marL="0" indent="0" algn="l">
              <a:buNone/>
            </a:pPr>
            <a:r>
              <a:rPr lang="en-US" sz="1200" dirty="0">
                <a:solidFill>
                  <a:srgbClr val="1A2340"/>
                </a:solidFill>
                <a:latin typeface="Calibri" pitchFamily="34" charset="0"/>
                <a:ea typeface="Calibri" pitchFamily="34" charset="-122"/>
                <a:cs typeface="Calibri" pitchFamily="34" charset="-120"/>
              </a:rPr>
              <a:t>Underhåll cyklar</a:t>
            </a:r>
            <a:endParaRPr lang="en-US" sz="1200" dirty="0"/>
          </a:p>
        </p:txBody>
      </p:sp>
      <p:sp>
        <p:nvSpPr>
          <p:cNvPr id="39" name="Text 37"/>
          <p:cNvSpPr/>
          <p:nvPr/>
        </p:nvSpPr>
        <p:spPr>
          <a:xfrm>
            <a:off x="3611880" y="4544568"/>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12 000 kr</a:t>
            </a:r>
            <a:endParaRPr lang="en-US" sz="1200" dirty="0"/>
          </a:p>
        </p:txBody>
      </p:sp>
      <p:sp>
        <p:nvSpPr>
          <p:cNvPr id="40" name="Shape 38"/>
          <p:cNvSpPr/>
          <p:nvPr/>
        </p:nvSpPr>
        <p:spPr>
          <a:xfrm>
            <a:off x="4800600" y="2441448"/>
            <a:ext cx="4160520" cy="301752"/>
          </a:xfrm>
          <a:prstGeom prst="rect">
            <a:avLst/>
          </a:prstGeom>
          <a:solidFill>
            <a:srgbClr val="FFFFFF"/>
          </a:solidFill>
          <a:ln w="5080">
            <a:solidFill>
              <a:srgbClr val="D6E4F7"/>
            </a:solidFill>
            <a:prstDash val="solid"/>
          </a:ln>
        </p:spPr>
        <p:txBody>
          <a:bodyPr/>
          <a:lstStyle/>
          <a:p>
            <a:endParaRPr lang="sv-SE" sz="2400"/>
          </a:p>
        </p:txBody>
      </p:sp>
      <p:sp>
        <p:nvSpPr>
          <p:cNvPr id="41" name="Text 39"/>
          <p:cNvSpPr/>
          <p:nvPr/>
        </p:nvSpPr>
        <p:spPr>
          <a:xfrm>
            <a:off x="4892040" y="2459736"/>
            <a:ext cx="3017520" cy="265176"/>
          </a:xfrm>
          <a:prstGeom prst="rect">
            <a:avLst/>
          </a:prstGeom>
          <a:noFill/>
          <a:ln/>
        </p:spPr>
        <p:txBody>
          <a:bodyPr wrap="square" lIns="0" tIns="0" rIns="0" bIns="0" rtlCol="0" anchor="ctr"/>
          <a:lstStyle/>
          <a:p>
            <a:pPr marL="0" indent="0" algn="l">
              <a:buNone/>
            </a:pPr>
            <a:r>
              <a:rPr lang="en-US" sz="1200" dirty="0">
                <a:solidFill>
                  <a:srgbClr val="1A2340"/>
                </a:solidFill>
                <a:latin typeface="Calibri" pitchFamily="34" charset="0"/>
                <a:ea typeface="Calibri" pitchFamily="34" charset="-122"/>
                <a:cs typeface="Calibri" pitchFamily="34" charset="-120"/>
              </a:rPr>
              <a:t>Möteskostnader</a:t>
            </a:r>
            <a:endParaRPr lang="en-US" sz="1200" dirty="0"/>
          </a:p>
        </p:txBody>
      </p:sp>
      <p:sp>
        <p:nvSpPr>
          <p:cNvPr id="42" name="Text 40"/>
          <p:cNvSpPr/>
          <p:nvPr/>
        </p:nvSpPr>
        <p:spPr>
          <a:xfrm>
            <a:off x="7955280" y="2459736"/>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10 000 kr</a:t>
            </a:r>
            <a:endParaRPr lang="en-US" sz="1200" dirty="0"/>
          </a:p>
        </p:txBody>
      </p:sp>
      <p:sp>
        <p:nvSpPr>
          <p:cNvPr id="43" name="Shape 41"/>
          <p:cNvSpPr/>
          <p:nvPr/>
        </p:nvSpPr>
        <p:spPr>
          <a:xfrm>
            <a:off x="4800600" y="2788920"/>
            <a:ext cx="4160520" cy="301752"/>
          </a:xfrm>
          <a:prstGeom prst="rect">
            <a:avLst/>
          </a:prstGeom>
          <a:solidFill>
            <a:srgbClr val="EEF3FA"/>
          </a:solidFill>
          <a:ln w="5080">
            <a:solidFill>
              <a:srgbClr val="D6E4F7"/>
            </a:solidFill>
            <a:prstDash val="solid"/>
          </a:ln>
        </p:spPr>
        <p:txBody>
          <a:bodyPr/>
          <a:lstStyle/>
          <a:p>
            <a:endParaRPr lang="sv-SE" sz="2400"/>
          </a:p>
        </p:txBody>
      </p:sp>
      <p:sp>
        <p:nvSpPr>
          <p:cNvPr id="44" name="Text 42"/>
          <p:cNvSpPr/>
          <p:nvPr/>
        </p:nvSpPr>
        <p:spPr>
          <a:xfrm>
            <a:off x="4892040" y="2807208"/>
            <a:ext cx="3017520" cy="265176"/>
          </a:xfrm>
          <a:prstGeom prst="rect">
            <a:avLst/>
          </a:prstGeom>
          <a:noFill/>
          <a:ln/>
        </p:spPr>
        <p:txBody>
          <a:bodyPr wrap="square" lIns="0" tIns="0" rIns="0" bIns="0" rtlCol="0" anchor="ctr"/>
          <a:lstStyle/>
          <a:p>
            <a:pPr marL="0" indent="0" algn="l">
              <a:buNone/>
            </a:pPr>
            <a:r>
              <a:rPr lang="en-US" sz="1200" dirty="0">
                <a:solidFill>
                  <a:srgbClr val="1A2340"/>
                </a:solidFill>
                <a:latin typeface="Calibri" pitchFamily="34" charset="0"/>
                <a:ea typeface="Calibri" pitchFamily="34" charset="-122"/>
                <a:cs typeface="Calibri" pitchFamily="34" charset="-120"/>
              </a:rPr>
              <a:t>Avgifter (förening, bank m.m.)</a:t>
            </a:r>
            <a:endParaRPr lang="en-US" sz="1200" dirty="0"/>
          </a:p>
        </p:txBody>
      </p:sp>
      <p:sp>
        <p:nvSpPr>
          <p:cNvPr id="45" name="Text 43"/>
          <p:cNvSpPr/>
          <p:nvPr/>
        </p:nvSpPr>
        <p:spPr>
          <a:xfrm>
            <a:off x="7955280" y="2807208"/>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 8 000 kr</a:t>
            </a:r>
            <a:endParaRPr lang="en-US" sz="1200" dirty="0"/>
          </a:p>
        </p:txBody>
      </p:sp>
      <p:sp>
        <p:nvSpPr>
          <p:cNvPr id="46" name="Shape 44"/>
          <p:cNvSpPr/>
          <p:nvPr/>
        </p:nvSpPr>
        <p:spPr>
          <a:xfrm>
            <a:off x="4800600" y="3136392"/>
            <a:ext cx="4160520" cy="301752"/>
          </a:xfrm>
          <a:prstGeom prst="rect">
            <a:avLst/>
          </a:prstGeom>
          <a:solidFill>
            <a:srgbClr val="FFFFFF"/>
          </a:solidFill>
          <a:ln w="5080">
            <a:solidFill>
              <a:srgbClr val="D6E4F7"/>
            </a:solidFill>
            <a:prstDash val="solid"/>
          </a:ln>
        </p:spPr>
        <p:txBody>
          <a:bodyPr/>
          <a:lstStyle/>
          <a:p>
            <a:endParaRPr lang="sv-SE" sz="2400"/>
          </a:p>
        </p:txBody>
      </p:sp>
      <p:sp>
        <p:nvSpPr>
          <p:cNvPr id="47" name="Text 45"/>
          <p:cNvSpPr/>
          <p:nvPr/>
        </p:nvSpPr>
        <p:spPr>
          <a:xfrm>
            <a:off x="4892040" y="3154680"/>
            <a:ext cx="3017520" cy="265176"/>
          </a:xfrm>
          <a:prstGeom prst="rect">
            <a:avLst/>
          </a:prstGeom>
          <a:noFill/>
          <a:ln/>
        </p:spPr>
        <p:txBody>
          <a:bodyPr wrap="square" lIns="0" tIns="0" rIns="0" bIns="0" rtlCol="0" anchor="ctr"/>
          <a:lstStyle/>
          <a:p>
            <a:pPr marL="0" indent="0" algn="l">
              <a:buNone/>
            </a:pPr>
            <a:r>
              <a:rPr lang="en-US" sz="1200" dirty="0">
                <a:solidFill>
                  <a:srgbClr val="1A2340"/>
                </a:solidFill>
                <a:latin typeface="Calibri" pitchFamily="34" charset="0"/>
                <a:ea typeface="Calibri" pitchFamily="34" charset="-122"/>
                <a:cs typeface="Calibri" pitchFamily="34" charset="-120"/>
              </a:rPr>
              <a:t>Representation</a:t>
            </a:r>
            <a:endParaRPr lang="en-US" sz="1200" dirty="0"/>
          </a:p>
        </p:txBody>
      </p:sp>
      <p:sp>
        <p:nvSpPr>
          <p:cNvPr id="48" name="Text 46"/>
          <p:cNvSpPr/>
          <p:nvPr/>
        </p:nvSpPr>
        <p:spPr>
          <a:xfrm>
            <a:off x="7955280" y="3154680"/>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 6 000 kr</a:t>
            </a:r>
            <a:endParaRPr lang="en-US" sz="1200" dirty="0"/>
          </a:p>
        </p:txBody>
      </p:sp>
      <p:sp>
        <p:nvSpPr>
          <p:cNvPr id="49" name="Shape 47"/>
          <p:cNvSpPr/>
          <p:nvPr/>
        </p:nvSpPr>
        <p:spPr>
          <a:xfrm>
            <a:off x="4800600" y="3483864"/>
            <a:ext cx="4160520" cy="301752"/>
          </a:xfrm>
          <a:prstGeom prst="rect">
            <a:avLst/>
          </a:prstGeom>
          <a:solidFill>
            <a:srgbClr val="EEF3FA"/>
          </a:solidFill>
          <a:ln w="5080">
            <a:solidFill>
              <a:srgbClr val="D6E4F7"/>
            </a:solidFill>
            <a:prstDash val="solid"/>
          </a:ln>
        </p:spPr>
        <p:txBody>
          <a:bodyPr/>
          <a:lstStyle/>
          <a:p>
            <a:endParaRPr lang="sv-SE" sz="2400"/>
          </a:p>
        </p:txBody>
      </p:sp>
      <p:sp>
        <p:nvSpPr>
          <p:cNvPr id="50" name="Text 48"/>
          <p:cNvSpPr/>
          <p:nvPr/>
        </p:nvSpPr>
        <p:spPr>
          <a:xfrm>
            <a:off x="4892040" y="3502152"/>
            <a:ext cx="3017520" cy="265176"/>
          </a:xfrm>
          <a:prstGeom prst="rect">
            <a:avLst/>
          </a:prstGeom>
          <a:noFill/>
          <a:ln/>
        </p:spPr>
        <p:txBody>
          <a:bodyPr wrap="square" lIns="0" tIns="0" rIns="0" bIns="0" rtlCol="0" anchor="ctr"/>
          <a:lstStyle/>
          <a:p>
            <a:pPr marL="0" indent="0" algn="l">
              <a:buNone/>
            </a:pPr>
            <a:r>
              <a:rPr lang="en-US" sz="1200" dirty="0">
                <a:solidFill>
                  <a:srgbClr val="1A2340"/>
                </a:solidFill>
                <a:latin typeface="Calibri" pitchFamily="34" charset="0"/>
                <a:ea typeface="Calibri" pitchFamily="34" charset="-122"/>
                <a:cs typeface="Calibri" pitchFamily="34" charset="-120"/>
              </a:rPr>
              <a:t>Försäkring</a:t>
            </a:r>
            <a:endParaRPr lang="en-US" sz="1200" dirty="0"/>
          </a:p>
        </p:txBody>
      </p:sp>
      <p:sp>
        <p:nvSpPr>
          <p:cNvPr id="51" name="Text 49"/>
          <p:cNvSpPr/>
          <p:nvPr/>
        </p:nvSpPr>
        <p:spPr>
          <a:xfrm>
            <a:off x="7955280" y="3502152"/>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 3 700 kr</a:t>
            </a:r>
            <a:endParaRPr lang="en-US" sz="1200" dirty="0"/>
          </a:p>
        </p:txBody>
      </p:sp>
      <p:sp>
        <p:nvSpPr>
          <p:cNvPr id="52" name="Shape 50"/>
          <p:cNvSpPr/>
          <p:nvPr/>
        </p:nvSpPr>
        <p:spPr>
          <a:xfrm>
            <a:off x="4800600" y="3831336"/>
            <a:ext cx="4160520" cy="301752"/>
          </a:xfrm>
          <a:prstGeom prst="rect">
            <a:avLst/>
          </a:prstGeom>
          <a:solidFill>
            <a:srgbClr val="FFFFFF"/>
          </a:solidFill>
          <a:ln w="5080">
            <a:solidFill>
              <a:srgbClr val="D6E4F7"/>
            </a:solidFill>
            <a:prstDash val="solid"/>
          </a:ln>
        </p:spPr>
        <p:txBody>
          <a:bodyPr/>
          <a:lstStyle/>
          <a:p>
            <a:endParaRPr lang="sv-SE" sz="2400"/>
          </a:p>
        </p:txBody>
      </p:sp>
      <p:sp>
        <p:nvSpPr>
          <p:cNvPr id="53" name="Text 51"/>
          <p:cNvSpPr/>
          <p:nvPr/>
        </p:nvSpPr>
        <p:spPr>
          <a:xfrm>
            <a:off x="4892040" y="3849624"/>
            <a:ext cx="3017520" cy="265176"/>
          </a:xfrm>
          <a:prstGeom prst="rect">
            <a:avLst/>
          </a:prstGeom>
          <a:noFill/>
          <a:ln/>
        </p:spPr>
        <p:txBody>
          <a:bodyPr wrap="square" lIns="0" tIns="0" rIns="0" bIns="0" rtlCol="0" anchor="ctr"/>
          <a:lstStyle/>
          <a:p>
            <a:pPr marL="0" indent="0" algn="l">
              <a:buNone/>
            </a:pPr>
            <a:r>
              <a:rPr lang="en-US" sz="1200" dirty="0">
                <a:solidFill>
                  <a:srgbClr val="1A2340"/>
                </a:solidFill>
                <a:latin typeface="Calibri" pitchFamily="34" charset="0"/>
                <a:ea typeface="Calibri" pitchFamily="34" charset="-122"/>
                <a:cs typeface="Calibri" pitchFamily="34" charset="-120"/>
              </a:rPr>
              <a:t>Teknikgropen</a:t>
            </a:r>
            <a:endParaRPr lang="en-US" sz="1200" dirty="0"/>
          </a:p>
        </p:txBody>
      </p:sp>
      <p:sp>
        <p:nvSpPr>
          <p:cNvPr id="54" name="Text 52"/>
          <p:cNvSpPr/>
          <p:nvPr/>
        </p:nvSpPr>
        <p:spPr>
          <a:xfrm>
            <a:off x="7955280" y="3849624"/>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 4 000 kr</a:t>
            </a:r>
            <a:endParaRPr lang="en-US" sz="1200" dirty="0"/>
          </a:p>
        </p:txBody>
      </p:sp>
      <p:sp>
        <p:nvSpPr>
          <p:cNvPr id="55" name="Shape 53"/>
          <p:cNvSpPr/>
          <p:nvPr/>
        </p:nvSpPr>
        <p:spPr>
          <a:xfrm>
            <a:off x="4800600" y="4178808"/>
            <a:ext cx="4160520" cy="301752"/>
          </a:xfrm>
          <a:prstGeom prst="rect">
            <a:avLst/>
          </a:prstGeom>
          <a:solidFill>
            <a:srgbClr val="EEF3FA"/>
          </a:solidFill>
          <a:ln w="5080">
            <a:solidFill>
              <a:srgbClr val="D6E4F7"/>
            </a:solidFill>
            <a:prstDash val="solid"/>
          </a:ln>
        </p:spPr>
        <p:txBody>
          <a:bodyPr/>
          <a:lstStyle/>
          <a:p>
            <a:endParaRPr lang="sv-SE" sz="2400"/>
          </a:p>
        </p:txBody>
      </p:sp>
      <p:sp>
        <p:nvSpPr>
          <p:cNvPr id="56" name="Text 54"/>
          <p:cNvSpPr/>
          <p:nvPr/>
        </p:nvSpPr>
        <p:spPr>
          <a:xfrm>
            <a:off x="4892040" y="4197096"/>
            <a:ext cx="3017520" cy="265176"/>
          </a:xfrm>
          <a:prstGeom prst="rect">
            <a:avLst/>
          </a:prstGeom>
          <a:noFill/>
          <a:ln/>
        </p:spPr>
        <p:txBody>
          <a:bodyPr wrap="square" lIns="0" tIns="0" rIns="0" bIns="0" rtlCol="0" anchor="ctr"/>
          <a:lstStyle/>
          <a:p>
            <a:pPr marL="0" indent="0" algn="l">
              <a:buNone/>
            </a:pPr>
            <a:r>
              <a:rPr lang="en-US" sz="1200" dirty="0">
                <a:solidFill>
                  <a:srgbClr val="1A2340"/>
                </a:solidFill>
                <a:latin typeface="Calibri" pitchFamily="34" charset="0"/>
                <a:ea typeface="Calibri" pitchFamily="34" charset="-122"/>
                <a:cs typeface="Calibri" pitchFamily="34" charset="-120"/>
              </a:rPr>
              <a:t>Data &amp; kommunikation</a:t>
            </a:r>
            <a:endParaRPr lang="en-US" sz="1200" dirty="0"/>
          </a:p>
        </p:txBody>
      </p:sp>
      <p:sp>
        <p:nvSpPr>
          <p:cNvPr id="57" name="Text 55"/>
          <p:cNvSpPr/>
          <p:nvPr/>
        </p:nvSpPr>
        <p:spPr>
          <a:xfrm>
            <a:off x="7955280" y="4197096"/>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 4 000 kr</a:t>
            </a:r>
            <a:endParaRPr lang="en-US" sz="1200" dirty="0"/>
          </a:p>
        </p:txBody>
      </p:sp>
      <p:sp>
        <p:nvSpPr>
          <p:cNvPr id="58" name="Shape 56"/>
          <p:cNvSpPr/>
          <p:nvPr/>
        </p:nvSpPr>
        <p:spPr>
          <a:xfrm>
            <a:off x="4800600" y="4526280"/>
            <a:ext cx="4160520" cy="301752"/>
          </a:xfrm>
          <a:prstGeom prst="rect">
            <a:avLst/>
          </a:prstGeom>
          <a:solidFill>
            <a:srgbClr val="FFFFFF"/>
          </a:solidFill>
          <a:ln w="5080">
            <a:solidFill>
              <a:srgbClr val="D6E4F7"/>
            </a:solidFill>
            <a:prstDash val="solid"/>
          </a:ln>
        </p:spPr>
        <p:txBody>
          <a:bodyPr/>
          <a:lstStyle/>
          <a:p>
            <a:endParaRPr lang="sv-SE" sz="2400"/>
          </a:p>
        </p:txBody>
      </p:sp>
      <p:sp>
        <p:nvSpPr>
          <p:cNvPr id="59" name="Text 57"/>
          <p:cNvSpPr/>
          <p:nvPr/>
        </p:nvSpPr>
        <p:spPr>
          <a:xfrm>
            <a:off x="4892040" y="4544568"/>
            <a:ext cx="3017520" cy="265176"/>
          </a:xfrm>
          <a:prstGeom prst="rect">
            <a:avLst/>
          </a:prstGeom>
          <a:noFill/>
          <a:ln/>
        </p:spPr>
        <p:txBody>
          <a:bodyPr wrap="square" lIns="0" tIns="0" rIns="0" bIns="0" rtlCol="0" anchor="ctr"/>
          <a:lstStyle/>
          <a:p>
            <a:pPr marL="0" indent="0" algn="l">
              <a:buNone/>
            </a:pPr>
            <a:r>
              <a:rPr lang="en-US" sz="1200" dirty="0">
                <a:solidFill>
                  <a:srgbClr val="1A2340"/>
                </a:solidFill>
                <a:latin typeface="Calibri" pitchFamily="34" charset="0"/>
                <a:ea typeface="Calibri" pitchFamily="34" charset="-122"/>
                <a:cs typeface="Calibri" pitchFamily="34" charset="-120"/>
              </a:rPr>
              <a:t>Träningsavgifter (Rimnershallen)</a:t>
            </a:r>
            <a:endParaRPr lang="en-US" sz="1200" dirty="0"/>
          </a:p>
        </p:txBody>
      </p:sp>
      <p:sp>
        <p:nvSpPr>
          <p:cNvPr id="60" name="Text 58"/>
          <p:cNvSpPr/>
          <p:nvPr/>
        </p:nvSpPr>
        <p:spPr>
          <a:xfrm>
            <a:off x="7955280" y="4544568"/>
            <a:ext cx="914400" cy="265176"/>
          </a:xfrm>
          <a:prstGeom prst="rect">
            <a:avLst/>
          </a:prstGeom>
          <a:noFill/>
          <a:ln/>
        </p:spPr>
        <p:txBody>
          <a:bodyPr wrap="square" lIns="0" tIns="0" rIns="0" bIns="0" rtlCol="0" anchor="ctr"/>
          <a:lstStyle/>
          <a:p>
            <a:pPr marL="0" indent="0" algn="r">
              <a:buNone/>
            </a:pPr>
            <a:r>
              <a:rPr lang="en-US" sz="1200" b="1" dirty="0">
                <a:solidFill>
                  <a:srgbClr val="1565C0"/>
                </a:solidFill>
                <a:latin typeface="Trebuchet MS" pitchFamily="34" charset="0"/>
                <a:ea typeface="Trebuchet MS" pitchFamily="34" charset="-122"/>
                <a:cs typeface="Trebuchet MS" pitchFamily="34" charset="-120"/>
              </a:rPr>
              <a:t> 3 000 kr</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7">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3296412"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3296412"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19 – ARRANGEMANG 2026</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Cykelarrangemang 2026</a:t>
            </a:r>
            <a:endParaRPr lang="en-US" sz="3000" dirty="0"/>
          </a:p>
        </p:txBody>
      </p:sp>
      <p:sp>
        <p:nvSpPr>
          <p:cNvPr id="6" name="Shape 4"/>
          <p:cNvSpPr/>
          <p:nvPr/>
        </p:nvSpPr>
        <p:spPr>
          <a:xfrm>
            <a:off x="457200" y="1325880"/>
            <a:ext cx="3931920" cy="1554480"/>
          </a:xfrm>
          <a:prstGeom prst="rect">
            <a:avLst/>
          </a:prstGeom>
          <a:solidFill>
            <a:srgbClr val="FFFFFF"/>
          </a:solidFill>
          <a:ln w="12700">
            <a:solidFill>
              <a:srgbClr val="D6E4F7"/>
            </a:solidFill>
            <a:prstDash val="solid"/>
          </a:ln>
          <a:effectLst>
            <a:outerShdw blurRad="63500" dist="12700" dir="8100000" algn="bl" rotWithShape="0">
              <a:srgbClr val="000000">
                <a:alpha val="8000"/>
              </a:srgbClr>
            </a:outerShdw>
          </a:effectLst>
        </p:spPr>
        <p:txBody>
          <a:bodyPr/>
          <a:lstStyle/>
          <a:p>
            <a:endParaRPr lang="sv-SE" sz="2400"/>
          </a:p>
        </p:txBody>
      </p:sp>
      <p:sp>
        <p:nvSpPr>
          <p:cNvPr id="7" name="Shape 5"/>
          <p:cNvSpPr/>
          <p:nvPr/>
        </p:nvSpPr>
        <p:spPr>
          <a:xfrm>
            <a:off x="457200" y="1325880"/>
            <a:ext cx="3931920" cy="73152"/>
          </a:xfrm>
          <a:prstGeom prst="rect">
            <a:avLst/>
          </a:prstGeom>
          <a:solidFill>
            <a:srgbClr val="E8A014"/>
          </a:solidFill>
          <a:ln w="12700">
            <a:solidFill>
              <a:srgbClr val="E8A014"/>
            </a:solidFill>
            <a:prstDash val="solid"/>
          </a:ln>
        </p:spPr>
        <p:txBody>
          <a:bodyPr/>
          <a:lstStyle/>
          <a:p>
            <a:endParaRPr lang="sv-SE" sz="2400"/>
          </a:p>
        </p:txBody>
      </p:sp>
      <p:sp>
        <p:nvSpPr>
          <p:cNvPr id="8" name="Text 6"/>
          <p:cNvSpPr/>
          <p:nvPr/>
        </p:nvSpPr>
        <p:spPr>
          <a:xfrm>
            <a:off x="594360" y="1453896"/>
            <a:ext cx="3566160" cy="384048"/>
          </a:xfrm>
          <a:prstGeom prst="rect">
            <a:avLst/>
          </a:prstGeom>
          <a:noFill/>
          <a:ln/>
        </p:spPr>
        <p:txBody>
          <a:bodyPr wrap="square" lIns="0" tIns="0" rIns="0" bIns="0" rtlCol="0" anchor="ctr"/>
          <a:lstStyle/>
          <a:p>
            <a:pPr marL="0" indent="0" algn="l">
              <a:buNone/>
            </a:pPr>
            <a:r>
              <a:rPr lang="en-US" b="1" dirty="0">
                <a:solidFill>
                  <a:srgbClr val="0D2B5C"/>
                </a:solidFill>
                <a:latin typeface="Trebuchet MS" pitchFamily="34" charset="0"/>
                <a:ea typeface="Trebuchet MS" pitchFamily="34" charset="-122"/>
                <a:cs typeface="Trebuchet MS" pitchFamily="34" charset="-120"/>
              </a:rPr>
              <a:t>Uddevalla XCO</a:t>
            </a:r>
            <a:endParaRPr lang="en-US" dirty="0"/>
          </a:p>
        </p:txBody>
      </p:sp>
      <p:sp>
        <p:nvSpPr>
          <p:cNvPr id="9" name="Text 7"/>
          <p:cNvSpPr/>
          <p:nvPr/>
        </p:nvSpPr>
        <p:spPr>
          <a:xfrm>
            <a:off x="594360" y="1874520"/>
            <a:ext cx="3611880" cy="914400"/>
          </a:xfrm>
          <a:prstGeom prst="rect">
            <a:avLst/>
          </a:prstGeom>
          <a:noFill/>
          <a:ln/>
        </p:spPr>
        <p:txBody>
          <a:bodyPr wrap="square" lIns="0" tIns="0" rIns="0" bIns="0" rtlCol="0" anchor="t"/>
          <a:lstStyle/>
          <a:p>
            <a:pPr marL="0" indent="0" algn="l">
              <a:buNone/>
            </a:pPr>
            <a:r>
              <a:rPr lang="en-US" sz="1400" dirty="0">
                <a:solidFill>
                  <a:srgbClr val="4E6080"/>
                </a:solidFill>
                <a:latin typeface="Calibri" pitchFamily="34" charset="0"/>
                <a:ea typeface="Calibri" pitchFamily="34" charset="-122"/>
                <a:cs typeface="Calibri" pitchFamily="34" charset="-120"/>
              </a:rPr>
              <a:t>Dynamit XCO april 2026 </a:t>
            </a:r>
            <a:br>
              <a:rPr lang="en-US" sz="1400" dirty="0">
                <a:solidFill>
                  <a:srgbClr val="4E6080"/>
                </a:solidFill>
                <a:latin typeface="Calibri" pitchFamily="34" charset="0"/>
                <a:ea typeface="Calibri" pitchFamily="34" charset="-122"/>
                <a:cs typeface="Calibri" pitchFamily="34" charset="-120"/>
              </a:rPr>
            </a:br>
            <a:br>
              <a:rPr lang="en-US" sz="1400" dirty="0">
                <a:solidFill>
                  <a:srgbClr val="4E6080"/>
                </a:solidFill>
                <a:latin typeface="Calibri" pitchFamily="34" charset="0"/>
                <a:ea typeface="Calibri" pitchFamily="34" charset="-122"/>
                <a:cs typeface="Calibri" pitchFamily="34" charset="-120"/>
              </a:rPr>
            </a:br>
            <a:r>
              <a:rPr lang="en-US" sz="1400" dirty="0">
                <a:solidFill>
                  <a:srgbClr val="4E6080"/>
                </a:solidFill>
                <a:latin typeface="Calibri" pitchFamily="34" charset="0"/>
                <a:ea typeface="Calibri" pitchFamily="34" charset="-122"/>
                <a:cs typeface="Calibri" pitchFamily="34" charset="-120"/>
              </a:rPr>
              <a:t>– mål: fullvärdig XCO-tävling (MTB)</a:t>
            </a:r>
            <a:endParaRPr lang="en-US" sz="1400" dirty="0"/>
          </a:p>
        </p:txBody>
      </p:sp>
      <p:sp>
        <p:nvSpPr>
          <p:cNvPr id="10" name="Shape 8"/>
          <p:cNvSpPr/>
          <p:nvPr/>
        </p:nvSpPr>
        <p:spPr>
          <a:xfrm>
            <a:off x="4800600" y="1325880"/>
            <a:ext cx="3931920" cy="1554480"/>
          </a:xfrm>
          <a:prstGeom prst="rect">
            <a:avLst/>
          </a:prstGeom>
          <a:solidFill>
            <a:srgbClr val="FFFFFF"/>
          </a:solidFill>
          <a:ln w="12700">
            <a:solidFill>
              <a:srgbClr val="D6E4F7"/>
            </a:solidFill>
            <a:prstDash val="solid"/>
          </a:ln>
          <a:effectLst>
            <a:outerShdw blurRad="63500" dist="12700" dir="8100000" algn="bl" rotWithShape="0">
              <a:srgbClr val="000000">
                <a:alpha val="8000"/>
              </a:srgbClr>
            </a:outerShdw>
          </a:effectLst>
        </p:spPr>
        <p:txBody>
          <a:bodyPr/>
          <a:lstStyle/>
          <a:p>
            <a:endParaRPr lang="sv-SE" sz="2400"/>
          </a:p>
        </p:txBody>
      </p:sp>
      <p:sp>
        <p:nvSpPr>
          <p:cNvPr id="11" name="Shape 9"/>
          <p:cNvSpPr/>
          <p:nvPr/>
        </p:nvSpPr>
        <p:spPr>
          <a:xfrm>
            <a:off x="4800600" y="1325880"/>
            <a:ext cx="3931920" cy="73152"/>
          </a:xfrm>
          <a:prstGeom prst="rect">
            <a:avLst/>
          </a:prstGeom>
          <a:solidFill>
            <a:srgbClr val="E8A014"/>
          </a:solidFill>
          <a:ln w="12700">
            <a:solidFill>
              <a:srgbClr val="E8A014"/>
            </a:solidFill>
            <a:prstDash val="solid"/>
          </a:ln>
        </p:spPr>
        <p:txBody>
          <a:bodyPr/>
          <a:lstStyle/>
          <a:p>
            <a:endParaRPr lang="sv-SE" sz="2400"/>
          </a:p>
        </p:txBody>
      </p:sp>
      <p:sp>
        <p:nvSpPr>
          <p:cNvPr id="12" name="Text 10"/>
          <p:cNvSpPr/>
          <p:nvPr/>
        </p:nvSpPr>
        <p:spPr>
          <a:xfrm>
            <a:off x="4937760" y="1453896"/>
            <a:ext cx="3566160" cy="384048"/>
          </a:xfrm>
          <a:prstGeom prst="rect">
            <a:avLst/>
          </a:prstGeom>
          <a:noFill/>
          <a:ln/>
        </p:spPr>
        <p:txBody>
          <a:bodyPr wrap="square" lIns="0" tIns="0" rIns="0" bIns="0" rtlCol="0" anchor="ctr"/>
          <a:lstStyle/>
          <a:p>
            <a:pPr marL="0" indent="0" algn="l">
              <a:buNone/>
            </a:pPr>
            <a:r>
              <a:rPr lang="en-US" b="1" dirty="0">
                <a:solidFill>
                  <a:srgbClr val="0D2B5C"/>
                </a:solidFill>
                <a:latin typeface="Trebuchet MS" pitchFamily="34" charset="0"/>
                <a:ea typeface="Trebuchet MS" pitchFamily="34" charset="-122"/>
                <a:cs typeface="Trebuchet MS" pitchFamily="34" charset="-120"/>
              </a:rPr>
              <a:t>Poängjakten MTB</a:t>
            </a:r>
            <a:endParaRPr lang="en-US" dirty="0"/>
          </a:p>
        </p:txBody>
      </p:sp>
      <p:sp>
        <p:nvSpPr>
          <p:cNvPr id="13" name="Text 11"/>
          <p:cNvSpPr/>
          <p:nvPr/>
        </p:nvSpPr>
        <p:spPr>
          <a:xfrm>
            <a:off x="4937760" y="1874520"/>
            <a:ext cx="3611880" cy="914400"/>
          </a:xfrm>
          <a:prstGeom prst="rect">
            <a:avLst/>
          </a:prstGeom>
          <a:noFill/>
          <a:ln/>
        </p:spPr>
        <p:txBody>
          <a:bodyPr wrap="square" lIns="0" tIns="0" rIns="0" bIns="0" rtlCol="0" anchor="t"/>
          <a:lstStyle/>
          <a:p>
            <a:pPr marL="0" indent="0" algn="l">
              <a:buNone/>
            </a:pPr>
            <a:r>
              <a:rPr lang="en-US" sz="1400" dirty="0">
                <a:solidFill>
                  <a:srgbClr val="4E6080"/>
                </a:solidFill>
                <a:latin typeface="Calibri" pitchFamily="34" charset="0"/>
                <a:ea typeface="Calibri" pitchFamily="34" charset="-122"/>
                <a:cs typeface="Calibri" pitchFamily="34" charset="-120"/>
              </a:rPr>
              <a:t>Fortsatt deltagande och arrangemang. 2025: 58 UCK-cyklister deltog (MTB)</a:t>
            </a:r>
            <a:endParaRPr lang="en-US" sz="1400" dirty="0"/>
          </a:p>
        </p:txBody>
      </p:sp>
      <p:sp>
        <p:nvSpPr>
          <p:cNvPr id="14" name="Shape 12"/>
          <p:cNvSpPr/>
          <p:nvPr/>
        </p:nvSpPr>
        <p:spPr>
          <a:xfrm>
            <a:off x="457200" y="3154680"/>
            <a:ext cx="3931920" cy="1554480"/>
          </a:xfrm>
          <a:prstGeom prst="rect">
            <a:avLst/>
          </a:prstGeom>
          <a:solidFill>
            <a:srgbClr val="FFFFFF"/>
          </a:solidFill>
          <a:ln w="12700">
            <a:solidFill>
              <a:srgbClr val="D6E4F7"/>
            </a:solidFill>
            <a:prstDash val="solid"/>
          </a:ln>
          <a:effectLst>
            <a:outerShdw blurRad="63500" dist="12700" dir="8100000" algn="bl" rotWithShape="0">
              <a:srgbClr val="000000">
                <a:alpha val="8000"/>
              </a:srgbClr>
            </a:outerShdw>
          </a:effectLst>
        </p:spPr>
        <p:txBody>
          <a:bodyPr/>
          <a:lstStyle/>
          <a:p>
            <a:endParaRPr lang="sv-SE" sz="2400"/>
          </a:p>
        </p:txBody>
      </p:sp>
      <p:sp>
        <p:nvSpPr>
          <p:cNvPr id="15" name="Shape 13"/>
          <p:cNvSpPr/>
          <p:nvPr/>
        </p:nvSpPr>
        <p:spPr>
          <a:xfrm>
            <a:off x="457200" y="3154680"/>
            <a:ext cx="3931920" cy="73152"/>
          </a:xfrm>
          <a:prstGeom prst="rect">
            <a:avLst/>
          </a:prstGeom>
          <a:solidFill>
            <a:srgbClr val="E8A014"/>
          </a:solidFill>
          <a:ln w="12700">
            <a:solidFill>
              <a:srgbClr val="E8A014"/>
            </a:solidFill>
            <a:prstDash val="solid"/>
          </a:ln>
        </p:spPr>
        <p:txBody>
          <a:bodyPr/>
          <a:lstStyle/>
          <a:p>
            <a:endParaRPr lang="sv-SE" sz="2400"/>
          </a:p>
        </p:txBody>
      </p:sp>
      <p:sp>
        <p:nvSpPr>
          <p:cNvPr id="16" name="Text 14"/>
          <p:cNvSpPr/>
          <p:nvPr/>
        </p:nvSpPr>
        <p:spPr>
          <a:xfrm>
            <a:off x="594360" y="3282696"/>
            <a:ext cx="3566160" cy="384048"/>
          </a:xfrm>
          <a:prstGeom prst="rect">
            <a:avLst/>
          </a:prstGeom>
          <a:noFill/>
          <a:ln/>
        </p:spPr>
        <p:txBody>
          <a:bodyPr wrap="square" lIns="0" tIns="0" rIns="0" bIns="0" rtlCol="0" anchor="ctr"/>
          <a:lstStyle/>
          <a:p>
            <a:pPr marL="0" indent="0" algn="l">
              <a:buNone/>
            </a:pPr>
            <a:r>
              <a:rPr lang="en-US" b="1" dirty="0">
                <a:solidFill>
                  <a:srgbClr val="0D2B5C"/>
                </a:solidFill>
                <a:latin typeface="Trebuchet MS" pitchFamily="34" charset="0"/>
                <a:ea typeface="Trebuchet MS" pitchFamily="34" charset="-122"/>
                <a:cs typeface="Trebuchet MS" pitchFamily="34" charset="-120"/>
              </a:rPr>
              <a:t>KM MTB</a:t>
            </a:r>
            <a:endParaRPr lang="en-US" dirty="0"/>
          </a:p>
        </p:txBody>
      </p:sp>
      <p:sp>
        <p:nvSpPr>
          <p:cNvPr id="17" name="Text 15"/>
          <p:cNvSpPr/>
          <p:nvPr/>
        </p:nvSpPr>
        <p:spPr>
          <a:xfrm>
            <a:off x="594360" y="3703320"/>
            <a:ext cx="3611880" cy="914400"/>
          </a:xfrm>
          <a:prstGeom prst="rect">
            <a:avLst/>
          </a:prstGeom>
          <a:noFill/>
          <a:ln/>
        </p:spPr>
        <p:txBody>
          <a:bodyPr wrap="square" lIns="0" tIns="0" rIns="0" bIns="0" rtlCol="0" anchor="t"/>
          <a:lstStyle/>
          <a:p>
            <a:pPr marL="0" indent="0" algn="l">
              <a:buNone/>
            </a:pPr>
            <a:r>
              <a:rPr lang="en-US" sz="1400" dirty="0">
                <a:solidFill>
                  <a:srgbClr val="4E6080"/>
                </a:solidFill>
                <a:latin typeface="Calibri" pitchFamily="34" charset="0"/>
                <a:ea typeface="Calibri" pitchFamily="34" charset="-122"/>
                <a:cs typeface="Calibri" pitchFamily="34" charset="-120"/>
              </a:rPr>
              <a:t>Klubbmästerskap planeras. Ambition: arrangera KM inom fler discipliner (MTB)</a:t>
            </a:r>
            <a:endParaRPr lang="en-US" sz="1400" dirty="0"/>
          </a:p>
        </p:txBody>
      </p:sp>
      <p:sp>
        <p:nvSpPr>
          <p:cNvPr id="18" name="Shape 16"/>
          <p:cNvSpPr/>
          <p:nvPr/>
        </p:nvSpPr>
        <p:spPr>
          <a:xfrm>
            <a:off x="4800600" y="3154680"/>
            <a:ext cx="3931920" cy="1554480"/>
          </a:xfrm>
          <a:prstGeom prst="rect">
            <a:avLst/>
          </a:prstGeom>
          <a:solidFill>
            <a:srgbClr val="FFFFFF"/>
          </a:solidFill>
          <a:ln w="12700">
            <a:solidFill>
              <a:srgbClr val="D6E4F7"/>
            </a:solidFill>
            <a:prstDash val="solid"/>
          </a:ln>
          <a:effectLst>
            <a:outerShdw blurRad="63500" dist="12700" dir="8100000" algn="bl" rotWithShape="0">
              <a:srgbClr val="000000">
                <a:alpha val="8000"/>
              </a:srgbClr>
            </a:outerShdw>
          </a:effectLst>
        </p:spPr>
        <p:txBody>
          <a:bodyPr/>
          <a:lstStyle/>
          <a:p>
            <a:endParaRPr lang="sv-SE" sz="2400"/>
          </a:p>
        </p:txBody>
      </p:sp>
      <p:sp>
        <p:nvSpPr>
          <p:cNvPr id="19" name="Shape 17"/>
          <p:cNvSpPr/>
          <p:nvPr/>
        </p:nvSpPr>
        <p:spPr>
          <a:xfrm>
            <a:off x="4800600" y="3154680"/>
            <a:ext cx="3931920" cy="73152"/>
          </a:xfrm>
          <a:prstGeom prst="rect">
            <a:avLst/>
          </a:prstGeom>
          <a:solidFill>
            <a:srgbClr val="E8A014"/>
          </a:solidFill>
          <a:ln w="12700">
            <a:solidFill>
              <a:srgbClr val="E8A014"/>
            </a:solidFill>
            <a:prstDash val="solid"/>
          </a:ln>
        </p:spPr>
        <p:txBody>
          <a:bodyPr/>
          <a:lstStyle/>
          <a:p>
            <a:endParaRPr lang="sv-SE" sz="2400"/>
          </a:p>
        </p:txBody>
      </p:sp>
      <p:sp>
        <p:nvSpPr>
          <p:cNvPr id="20" name="Text 18"/>
          <p:cNvSpPr/>
          <p:nvPr/>
        </p:nvSpPr>
        <p:spPr>
          <a:xfrm>
            <a:off x="4937760" y="3282696"/>
            <a:ext cx="3566160" cy="384048"/>
          </a:xfrm>
          <a:prstGeom prst="rect">
            <a:avLst/>
          </a:prstGeom>
          <a:noFill/>
          <a:ln/>
        </p:spPr>
        <p:txBody>
          <a:bodyPr wrap="square" lIns="0" tIns="0" rIns="0" bIns="0" rtlCol="0" anchor="ctr"/>
          <a:lstStyle/>
          <a:p>
            <a:pPr marL="0" indent="0" algn="l">
              <a:buNone/>
            </a:pPr>
            <a:r>
              <a:rPr lang="en-US" b="1" dirty="0">
                <a:solidFill>
                  <a:srgbClr val="0D2B5C"/>
                </a:solidFill>
                <a:latin typeface="Trebuchet MS" pitchFamily="34" charset="0"/>
                <a:ea typeface="Trebuchet MS" pitchFamily="34" charset="-122"/>
                <a:cs typeface="Trebuchet MS" pitchFamily="34" charset="-120"/>
              </a:rPr>
              <a:t>Långsiktiga mål</a:t>
            </a:r>
            <a:endParaRPr lang="en-US" dirty="0"/>
          </a:p>
        </p:txBody>
      </p:sp>
      <p:sp>
        <p:nvSpPr>
          <p:cNvPr id="21" name="Text 19"/>
          <p:cNvSpPr/>
          <p:nvPr/>
        </p:nvSpPr>
        <p:spPr>
          <a:xfrm>
            <a:off x="4937760" y="3703320"/>
            <a:ext cx="3611880" cy="914400"/>
          </a:xfrm>
          <a:prstGeom prst="rect">
            <a:avLst/>
          </a:prstGeom>
          <a:noFill/>
          <a:ln/>
        </p:spPr>
        <p:txBody>
          <a:bodyPr wrap="square" lIns="0" tIns="0" rIns="0" bIns="0" rtlCol="0" anchor="t"/>
          <a:lstStyle/>
          <a:p>
            <a:pPr marL="0" indent="0" algn="l">
              <a:buNone/>
            </a:pPr>
            <a:r>
              <a:rPr lang="en-US" sz="1400" dirty="0">
                <a:solidFill>
                  <a:srgbClr val="4E6080"/>
                </a:solidFill>
                <a:latin typeface="Calibri" pitchFamily="34" charset="0"/>
                <a:ea typeface="Calibri" pitchFamily="34" charset="-122"/>
                <a:cs typeface="Calibri" pitchFamily="34" charset="-120"/>
              </a:rPr>
              <a:t>SWEcup MTB inom 5 år  ·  MTB SM inom 10 år  ·  LVG samarrangemang med grannklubbar</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1508760"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1508760"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DAGORDNING</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Dagordning</a:t>
            </a:r>
            <a:endParaRPr lang="en-US" sz="3000" dirty="0"/>
          </a:p>
        </p:txBody>
      </p:sp>
      <p:sp>
        <p:nvSpPr>
          <p:cNvPr id="6" name="Text 4"/>
          <p:cNvSpPr/>
          <p:nvPr/>
        </p:nvSpPr>
        <p:spPr>
          <a:xfrm>
            <a:off x="457200" y="1261872"/>
            <a:ext cx="4069080" cy="3657600"/>
          </a:xfrm>
          <a:prstGeom prst="rect">
            <a:avLst/>
          </a:prstGeom>
          <a:noFill/>
          <a:ln/>
        </p:spPr>
        <p:txBody>
          <a:bodyPr wrap="square" rtlCol="0" anchor="t"/>
          <a:lstStyle/>
          <a:p>
            <a:pPr algn="l">
              <a:buSzPct val="100000"/>
            </a:pPr>
            <a:r>
              <a:rPr lang="en-US" dirty="0">
                <a:solidFill>
                  <a:srgbClr val="1A2340"/>
                </a:solidFill>
                <a:latin typeface="Calibri" pitchFamily="34" charset="0"/>
                <a:ea typeface="Calibri" pitchFamily="34" charset="-122"/>
                <a:cs typeface="Calibri" pitchFamily="34" charset="-120"/>
              </a:rPr>
              <a:t>1. Mötet öppnas</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2. Fastställande av dagordning</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3. Mötet utlyst på rätt sätt?</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4. Val av ordförande för mötet</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5. Val av sekreterare för mötet</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6. Val av protokolljusterare &amp; rösträknare</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7. Behandling av årsberättelsen</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8. Årsredovisning &amp; revisionsberättelse</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9. Ansvarsfrihet för styrelsen</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10. Val av ordförande (1 år)</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11. Val av fyra styrelseledamöter (2 år)</a:t>
            </a:r>
            <a:endParaRPr lang="en-US" dirty="0"/>
          </a:p>
        </p:txBody>
      </p:sp>
      <p:sp>
        <p:nvSpPr>
          <p:cNvPr id="7" name="Shape 5"/>
          <p:cNvSpPr/>
          <p:nvPr/>
        </p:nvSpPr>
        <p:spPr>
          <a:xfrm>
            <a:off x="4754880" y="1261872"/>
            <a:ext cx="0" cy="3657600"/>
          </a:xfrm>
          <a:prstGeom prst="line">
            <a:avLst/>
          </a:prstGeom>
          <a:noFill/>
          <a:ln w="19050">
            <a:solidFill>
              <a:srgbClr val="D6E4F7"/>
            </a:solidFill>
            <a:prstDash val="solid"/>
          </a:ln>
        </p:spPr>
        <p:txBody>
          <a:bodyPr/>
          <a:lstStyle/>
          <a:p>
            <a:endParaRPr lang="sv-SE"/>
          </a:p>
        </p:txBody>
      </p:sp>
      <p:sp>
        <p:nvSpPr>
          <p:cNvPr id="8" name="Text 6"/>
          <p:cNvSpPr/>
          <p:nvPr/>
        </p:nvSpPr>
        <p:spPr>
          <a:xfrm>
            <a:off x="4617721" y="1261872"/>
            <a:ext cx="4435836" cy="3657600"/>
          </a:xfrm>
          <a:prstGeom prst="rect">
            <a:avLst/>
          </a:prstGeom>
          <a:noFill/>
          <a:ln/>
        </p:spPr>
        <p:txBody>
          <a:bodyPr wrap="square" rtlCol="0" anchor="t"/>
          <a:lstStyle/>
          <a:p>
            <a:pPr algn="l">
              <a:buSzPct val="100000"/>
            </a:pPr>
            <a:r>
              <a:rPr lang="en-US" dirty="0">
                <a:solidFill>
                  <a:srgbClr val="1A2340"/>
                </a:solidFill>
                <a:latin typeface="Calibri" pitchFamily="34" charset="0"/>
                <a:ea typeface="Calibri" pitchFamily="34" charset="-122"/>
                <a:cs typeface="Calibri" pitchFamily="34" charset="-120"/>
              </a:rPr>
              <a:t>12. Val av två suppleanter (1 år)</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13. Val av två revisorer (1 år)</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14. Val av revisorssuppleant (1 år)</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15. Val av valberedning (1 år)</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16. Motioner &amp; styrelsens förslag</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17. Fastställande av medlemsavgifter</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18. Verksamhetsplan &amp; budget 2026</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19. Cykelarrangemang 2026</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20. Val av uppdaterade stadgar &amp; värdegrund</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21. Övriga frågor</a:t>
            </a:r>
            <a:endParaRPr lang="en-US" dirty="0"/>
          </a:p>
          <a:p>
            <a:pPr algn="l">
              <a:buSzPct val="100000"/>
            </a:pPr>
            <a:r>
              <a:rPr lang="en-US" dirty="0">
                <a:solidFill>
                  <a:srgbClr val="1A2340"/>
                </a:solidFill>
                <a:latin typeface="Calibri" pitchFamily="34" charset="0"/>
                <a:ea typeface="Calibri" pitchFamily="34" charset="-122"/>
                <a:cs typeface="Calibri" pitchFamily="34" charset="-120"/>
              </a:rPr>
              <a:t>22. Mötet avslutas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8">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0B7A75"/>
          </a:solidFill>
          <a:ln w="12700">
            <a:solidFill>
              <a:srgbClr val="0B7A75"/>
            </a:solidFill>
            <a:prstDash val="solid"/>
          </a:ln>
        </p:spPr>
        <p:txBody>
          <a:bodyPr/>
          <a:lstStyle/>
          <a:p>
            <a:endParaRPr lang="sv-SE"/>
          </a:p>
        </p:txBody>
      </p:sp>
      <p:sp>
        <p:nvSpPr>
          <p:cNvPr id="3" name="Shape 1"/>
          <p:cNvSpPr/>
          <p:nvPr/>
        </p:nvSpPr>
        <p:spPr>
          <a:xfrm>
            <a:off x="457200" y="182880"/>
            <a:ext cx="2350008" cy="274320"/>
          </a:xfrm>
          <a:prstGeom prst="rect">
            <a:avLst/>
          </a:prstGeom>
          <a:solidFill>
            <a:srgbClr val="0B7A75"/>
          </a:solidFill>
          <a:ln w="12700">
            <a:solidFill>
              <a:srgbClr val="0B7A75"/>
            </a:solidFill>
            <a:prstDash val="solid"/>
          </a:ln>
        </p:spPr>
        <p:txBody>
          <a:bodyPr/>
          <a:lstStyle/>
          <a:p>
            <a:endParaRPr lang="sv-SE"/>
          </a:p>
        </p:txBody>
      </p:sp>
      <p:sp>
        <p:nvSpPr>
          <p:cNvPr id="4" name="Text 2"/>
          <p:cNvSpPr/>
          <p:nvPr/>
        </p:nvSpPr>
        <p:spPr>
          <a:xfrm>
            <a:off x="457200" y="182880"/>
            <a:ext cx="2350008"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20 – STADGAR</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Uppdaterade stadgar – vad förändras?</a:t>
            </a:r>
            <a:endParaRPr lang="en-US" sz="3000" dirty="0"/>
          </a:p>
        </p:txBody>
      </p:sp>
      <p:sp>
        <p:nvSpPr>
          <p:cNvPr id="6" name="Shape 4"/>
          <p:cNvSpPr/>
          <p:nvPr/>
        </p:nvSpPr>
        <p:spPr>
          <a:xfrm>
            <a:off x="457200" y="1261872"/>
            <a:ext cx="3794760" cy="329184"/>
          </a:xfrm>
          <a:prstGeom prst="rect">
            <a:avLst/>
          </a:prstGeom>
          <a:solidFill>
            <a:srgbClr val="4E6080"/>
          </a:solidFill>
          <a:ln w="12700">
            <a:solidFill>
              <a:srgbClr val="4E6080"/>
            </a:solidFill>
            <a:prstDash val="solid"/>
          </a:ln>
        </p:spPr>
        <p:txBody>
          <a:bodyPr/>
          <a:lstStyle/>
          <a:p>
            <a:endParaRPr lang="sv-SE" sz="2400"/>
          </a:p>
        </p:txBody>
      </p:sp>
      <p:sp>
        <p:nvSpPr>
          <p:cNvPr id="7" name="Text 5"/>
          <p:cNvSpPr/>
          <p:nvPr/>
        </p:nvSpPr>
        <p:spPr>
          <a:xfrm>
            <a:off x="457200" y="1261872"/>
            <a:ext cx="3794760" cy="329184"/>
          </a:xfrm>
          <a:prstGeom prst="rect">
            <a:avLst/>
          </a:prstGeom>
          <a:noFill/>
          <a:ln/>
        </p:spPr>
        <p:txBody>
          <a:bodyPr wrap="square" lIns="0" tIns="0" rIns="0" bIns="0" rtlCol="0" anchor="ctr"/>
          <a:lstStyle/>
          <a:p>
            <a:pPr marL="0" indent="0" algn="ctr">
              <a:buNone/>
            </a:pPr>
            <a:r>
              <a:rPr lang="en-US" sz="1400" b="1" dirty="0">
                <a:solidFill>
                  <a:srgbClr val="FFFFFF"/>
                </a:solidFill>
                <a:latin typeface="Trebuchet MS" pitchFamily="34" charset="0"/>
                <a:ea typeface="Trebuchet MS" pitchFamily="34" charset="-122"/>
                <a:cs typeface="Trebuchet MS" pitchFamily="34" charset="-120"/>
              </a:rPr>
              <a:t>GAMLA STADGAR (2004)</a:t>
            </a:r>
            <a:endParaRPr lang="en-US" sz="1400" dirty="0"/>
          </a:p>
        </p:txBody>
      </p:sp>
      <p:sp>
        <p:nvSpPr>
          <p:cNvPr id="8" name="Shape 6"/>
          <p:cNvSpPr/>
          <p:nvPr/>
        </p:nvSpPr>
        <p:spPr>
          <a:xfrm>
            <a:off x="4892040" y="1261872"/>
            <a:ext cx="3794760" cy="329184"/>
          </a:xfrm>
          <a:prstGeom prst="rect">
            <a:avLst/>
          </a:prstGeom>
          <a:solidFill>
            <a:srgbClr val="0B7A75"/>
          </a:solidFill>
          <a:ln w="12700">
            <a:solidFill>
              <a:srgbClr val="0B7A75"/>
            </a:solidFill>
            <a:prstDash val="solid"/>
          </a:ln>
        </p:spPr>
        <p:txBody>
          <a:bodyPr/>
          <a:lstStyle/>
          <a:p>
            <a:endParaRPr lang="sv-SE" sz="2400"/>
          </a:p>
        </p:txBody>
      </p:sp>
      <p:sp>
        <p:nvSpPr>
          <p:cNvPr id="9" name="Text 7"/>
          <p:cNvSpPr/>
          <p:nvPr/>
        </p:nvSpPr>
        <p:spPr>
          <a:xfrm>
            <a:off x="4892040" y="1261872"/>
            <a:ext cx="3794760" cy="329184"/>
          </a:xfrm>
          <a:prstGeom prst="rect">
            <a:avLst/>
          </a:prstGeom>
          <a:noFill/>
          <a:ln/>
        </p:spPr>
        <p:txBody>
          <a:bodyPr wrap="square" lIns="0" tIns="0" rIns="0" bIns="0" rtlCol="0" anchor="ctr"/>
          <a:lstStyle/>
          <a:p>
            <a:pPr marL="0" indent="0" algn="ctr">
              <a:buNone/>
            </a:pPr>
            <a:r>
              <a:rPr lang="en-US" sz="1400" b="1" dirty="0">
                <a:solidFill>
                  <a:srgbClr val="FFFFFF"/>
                </a:solidFill>
                <a:latin typeface="Trebuchet MS" pitchFamily="34" charset="0"/>
                <a:ea typeface="Trebuchet MS" pitchFamily="34" charset="-122"/>
                <a:cs typeface="Trebuchet MS" pitchFamily="34" charset="-120"/>
              </a:rPr>
              <a:t>NYA STADGAR (2026)</a:t>
            </a:r>
            <a:endParaRPr lang="en-US" sz="1400" dirty="0"/>
          </a:p>
        </p:txBody>
      </p:sp>
      <p:sp>
        <p:nvSpPr>
          <p:cNvPr id="12" name="Shape 10"/>
          <p:cNvSpPr/>
          <p:nvPr/>
        </p:nvSpPr>
        <p:spPr>
          <a:xfrm>
            <a:off x="457200" y="1664208"/>
            <a:ext cx="3794760" cy="365760"/>
          </a:xfrm>
          <a:prstGeom prst="rect">
            <a:avLst/>
          </a:prstGeom>
          <a:solidFill>
            <a:srgbClr val="FFFFFF"/>
          </a:solidFill>
          <a:ln w="5080">
            <a:solidFill>
              <a:srgbClr val="D6E4F7"/>
            </a:solidFill>
            <a:prstDash val="solid"/>
          </a:ln>
        </p:spPr>
        <p:txBody>
          <a:bodyPr/>
          <a:lstStyle/>
          <a:p>
            <a:endParaRPr lang="sv-SE" sz="2400"/>
          </a:p>
        </p:txBody>
      </p:sp>
      <p:sp>
        <p:nvSpPr>
          <p:cNvPr id="13" name="Shape 11"/>
          <p:cNvSpPr/>
          <p:nvPr/>
        </p:nvSpPr>
        <p:spPr>
          <a:xfrm>
            <a:off x="4892040" y="1664208"/>
            <a:ext cx="3794760" cy="365760"/>
          </a:xfrm>
          <a:prstGeom prst="rect">
            <a:avLst/>
          </a:prstGeom>
          <a:solidFill>
            <a:srgbClr val="E8F6F4"/>
          </a:solidFill>
          <a:ln w="5080">
            <a:solidFill>
              <a:srgbClr val="B2DFD9"/>
            </a:solidFill>
            <a:prstDash val="solid"/>
          </a:ln>
        </p:spPr>
        <p:txBody>
          <a:bodyPr/>
          <a:lstStyle/>
          <a:p>
            <a:endParaRPr lang="sv-SE" sz="2400"/>
          </a:p>
        </p:txBody>
      </p:sp>
      <p:sp>
        <p:nvSpPr>
          <p:cNvPr id="14" name="Text 12"/>
          <p:cNvSpPr/>
          <p:nvPr/>
        </p:nvSpPr>
        <p:spPr>
          <a:xfrm>
            <a:off x="548640" y="1691640"/>
            <a:ext cx="3611880" cy="310896"/>
          </a:xfrm>
          <a:prstGeom prst="rect">
            <a:avLst/>
          </a:prstGeom>
          <a:noFill/>
          <a:ln/>
        </p:spPr>
        <p:txBody>
          <a:bodyPr wrap="square" lIns="0" tIns="0" rIns="0" bIns="0" rtlCol="0" anchor="ctr"/>
          <a:lstStyle/>
          <a:p>
            <a:pPr marL="0" indent="0" algn="l">
              <a:buNone/>
            </a:pPr>
            <a:r>
              <a:rPr lang="en-US" sz="1200" dirty="0">
                <a:solidFill>
                  <a:srgbClr val="4E6080"/>
                </a:solidFill>
                <a:latin typeface="Calibri" pitchFamily="34" charset="0"/>
                <a:ea typeface="Calibri" pitchFamily="34" charset="-122"/>
                <a:cs typeface="Calibri" pitchFamily="34" charset="-120"/>
              </a:rPr>
              <a:t>Äldre RF-mall (2004)</a:t>
            </a:r>
            <a:endParaRPr lang="en-US" sz="1200" dirty="0"/>
          </a:p>
        </p:txBody>
      </p:sp>
      <p:sp>
        <p:nvSpPr>
          <p:cNvPr id="15" name="Text 13"/>
          <p:cNvSpPr/>
          <p:nvPr/>
        </p:nvSpPr>
        <p:spPr>
          <a:xfrm>
            <a:off x="4983480" y="1691640"/>
            <a:ext cx="3611880" cy="310896"/>
          </a:xfrm>
          <a:prstGeom prst="rect">
            <a:avLst/>
          </a:prstGeom>
          <a:noFill/>
          <a:ln/>
        </p:spPr>
        <p:txBody>
          <a:bodyPr wrap="square" lIns="0" tIns="0" rIns="0" bIns="0" rtlCol="0" anchor="ctr"/>
          <a:lstStyle/>
          <a:p>
            <a:pPr marL="0" indent="0" algn="l">
              <a:buNone/>
            </a:pPr>
            <a:r>
              <a:rPr lang="en-US" sz="1200" b="1" dirty="0">
                <a:solidFill>
                  <a:srgbClr val="0B7A75"/>
                </a:solidFill>
                <a:latin typeface="Calibri" pitchFamily="34" charset="0"/>
                <a:ea typeface="Calibri" pitchFamily="34" charset="-122"/>
                <a:cs typeface="Calibri" pitchFamily="34" charset="-120"/>
              </a:rPr>
              <a:t>RF:s stadgemall 2022</a:t>
            </a:r>
            <a:endParaRPr lang="en-US" sz="1200" dirty="0"/>
          </a:p>
        </p:txBody>
      </p:sp>
      <p:sp>
        <p:nvSpPr>
          <p:cNvPr id="16" name="Shape 14"/>
          <p:cNvSpPr/>
          <p:nvPr/>
        </p:nvSpPr>
        <p:spPr>
          <a:xfrm>
            <a:off x="457200" y="2084832"/>
            <a:ext cx="3794760" cy="365760"/>
          </a:xfrm>
          <a:prstGeom prst="rect">
            <a:avLst/>
          </a:prstGeom>
          <a:solidFill>
            <a:srgbClr val="EEF3FA"/>
          </a:solidFill>
          <a:ln w="5080">
            <a:solidFill>
              <a:srgbClr val="D6E4F7"/>
            </a:solidFill>
            <a:prstDash val="solid"/>
          </a:ln>
        </p:spPr>
        <p:txBody>
          <a:bodyPr/>
          <a:lstStyle/>
          <a:p>
            <a:endParaRPr lang="sv-SE" sz="2400"/>
          </a:p>
        </p:txBody>
      </p:sp>
      <p:sp>
        <p:nvSpPr>
          <p:cNvPr id="17" name="Shape 15"/>
          <p:cNvSpPr/>
          <p:nvPr/>
        </p:nvSpPr>
        <p:spPr>
          <a:xfrm>
            <a:off x="4892040" y="2084832"/>
            <a:ext cx="3794760" cy="365760"/>
          </a:xfrm>
          <a:prstGeom prst="rect">
            <a:avLst/>
          </a:prstGeom>
          <a:solidFill>
            <a:srgbClr val="E8F6F4"/>
          </a:solidFill>
          <a:ln w="5080">
            <a:solidFill>
              <a:srgbClr val="B2DFD9"/>
            </a:solidFill>
            <a:prstDash val="solid"/>
          </a:ln>
        </p:spPr>
        <p:txBody>
          <a:bodyPr/>
          <a:lstStyle/>
          <a:p>
            <a:endParaRPr lang="sv-SE" sz="2400"/>
          </a:p>
        </p:txBody>
      </p:sp>
      <p:sp>
        <p:nvSpPr>
          <p:cNvPr id="18" name="Text 16"/>
          <p:cNvSpPr/>
          <p:nvPr/>
        </p:nvSpPr>
        <p:spPr>
          <a:xfrm>
            <a:off x="548640" y="2112264"/>
            <a:ext cx="3611880" cy="310896"/>
          </a:xfrm>
          <a:prstGeom prst="rect">
            <a:avLst/>
          </a:prstGeom>
          <a:noFill/>
          <a:ln/>
        </p:spPr>
        <p:txBody>
          <a:bodyPr wrap="square" lIns="0" tIns="0" rIns="0" bIns="0" rtlCol="0" anchor="ctr"/>
          <a:lstStyle/>
          <a:p>
            <a:pPr marL="0" indent="0" algn="l">
              <a:buNone/>
            </a:pPr>
            <a:r>
              <a:rPr lang="en-US" sz="1200" dirty="0">
                <a:solidFill>
                  <a:srgbClr val="4E6080"/>
                </a:solidFill>
                <a:latin typeface="Calibri" pitchFamily="34" charset="0"/>
                <a:ea typeface="Calibri" pitchFamily="34" charset="-122"/>
                <a:cs typeface="Calibri" pitchFamily="34" charset="-120"/>
              </a:rPr>
              <a:t>Fokus på cykelsport &amp; tävling</a:t>
            </a:r>
            <a:endParaRPr lang="en-US" sz="1200" dirty="0"/>
          </a:p>
        </p:txBody>
      </p:sp>
      <p:sp>
        <p:nvSpPr>
          <p:cNvPr id="19" name="Text 17"/>
          <p:cNvSpPr/>
          <p:nvPr/>
        </p:nvSpPr>
        <p:spPr>
          <a:xfrm>
            <a:off x="4983480" y="2112264"/>
            <a:ext cx="3611880" cy="310896"/>
          </a:xfrm>
          <a:prstGeom prst="rect">
            <a:avLst/>
          </a:prstGeom>
          <a:noFill/>
          <a:ln/>
        </p:spPr>
        <p:txBody>
          <a:bodyPr wrap="square" lIns="0" tIns="0" rIns="0" bIns="0" rtlCol="0" anchor="ctr"/>
          <a:lstStyle/>
          <a:p>
            <a:pPr marL="0" indent="0" algn="l">
              <a:buNone/>
            </a:pPr>
            <a:r>
              <a:rPr lang="en-US" sz="1200" b="1" dirty="0">
                <a:solidFill>
                  <a:srgbClr val="0B7A75"/>
                </a:solidFill>
                <a:latin typeface="Calibri" pitchFamily="34" charset="0"/>
                <a:ea typeface="Calibri" pitchFamily="34" charset="-122"/>
                <a:cs typeface="Calibri" pitchFamily="34" charset="-120"/>
              </a:rPr>
              <a:t>Bredd, elit och livslång cykling</a:t>
            </a:r>
            <a:endParaRPr lang="en-US" sz="1200" dirty="0"/>
          </a:p>
        </p:txBody>
      </p:sp>
      <p:sp>
        <p:nvSpPr>
          <p:cNvPr id="20" name="Shape 18"/>
          <p:cNvSpPr/>
          <p:nvPr/>
        </p:nvSpPr>
        <p:spPr>
          <a:xfrm>
            <a:off x="457200" y="2505456"/>
            <a:ext cx="3794760" cy="365760"/>
          </a:xfrm>
          <a:prstGeom prst="rect">
            <a:avLst/>
          </a:prstGeom>
          <a:solidFill>
            <a:srgbClr val="FFFFFF"/>
          </a:solidFill>
          <a:ln w="5080">
            <a:solidFill>
              <a:srgbClr val="D6E4F7"/>
            </a:solidFill>
            <a:prstDash val="solid"/>
          </a:ln>
        </p:spPr>
        <p:txBody>
          <a:bodyPr/>
          <a:lstStyle/>
          <a:p>
            <a:endParaRPr lang="sv-SE" sz="2400"/>
          </a:p>
        </p:txBody>
      </p:sp>
      <p:sp>
        <p:nvSpPr>
          <p:cNvPr id="21" name="Shape 19"/>
          <p:cNvSpPr/>
          <p:nvPr/>
        </p:nvSpPr>
        <p:spPr>
          <a:xfrm>
            <a:off x="4892040" y="2505456"/>
            <a:ext cx="3794760" cy="365760"/>
          </a:xfrm>
          <a:prstGeom prst="rect">
            <a:avLst/>
          </a:prstGeom>
          <a:solidFill>
            <a:srgbClr val="E8F6F4"/>
          </a:solidFill>
          <a:ln w="5080">
            <a:solidFill>
              <a:srgbClr val="B2DFD9"/>
            </a:solidFill>
            <a:prstDash val="solid"/>
          </a:ln>
        </p:spPr>
        <p:txBody>
          <a:bodyPr/>
          <a:lstStyle/>
          <a:p>
            <a:endParaRPr lang="sv-SE" sz="2400"/>
          </a:p>
        </p:txBody>
      </p:sp>
      <p:sp>
        <p:nvSpPr>
          <p:cNvPr id="22" name="Text 20"/>
          <p:cNvSpPr/>
          <p:nvPr/>
        </p:nvSpPr>
        <p:spPr>
          <a:xfrm>
            <a:off x="548640" y="2532888"/>
            <a:ext cx="3611880" cy="310896"/>
          </a:xfrm>
          <a:prstGeom prst="rect">
            <a:avLst/>
          </a:prstGeom>
          <a:noFill/>
          <a:ln/>
        </p:spPr>
        <p:txBody>
          <a:bodyPr wrap="square" lIns="0" tIns="0" rIns="0" bIns="0" rtlCol="0" anchor="ctr"/>
          <a:lstStyle/>
          <a:p>
            <a:pPr marL="0" indent="0" algn="l">
              <a:buNone/>
            </a:pPr>
            <a:r>
              <a:rPr lang="en-US" sz="1200" dirty="0">
                <a:solidFill>
                  <a:srgbClr val="4E6080"/>
                </a:solidFill>
                <a:latin typeface="Calibri" pitchFamily="34" charset="0"/>
                <a:ea typeface="Calibri" pitchFamily="34" charset="-122"/>
                <a:cs typeface="Calibri" pitchFamily="34" charset="-120"/>
              </a:rPr>
              <a:t>Barn &amp; unga ej tydligt reglerade</a:t>
            </a:r>
            <a:endParaRPr lang="en-US" sz="1200" dirty="0"/>
          </a:p>
        </p:txBody>
      </p:sp>
      <p:sp>
        <p:nvSpPr>
          <p:cNvPr id="23" name="Text 21"/>
          <p:cNvSpPr/>
          <p:nvPr/>
        </p:nvSpPr>
        <p:spPr>
          <a:xfrm>
            <a:off x="4983480" y="2532888"/>
            <a:ext cx="3611880" cy="310896"/>
          </a:xfrm>
          <a:prstGeom prst="rect">
            <a:avLst/>
          </a:prstGeom>
          <a:noFill/>
          <a:ln/>
        </p:spPr>
        <p:txBody>
          <a:bodyPr wrap="square" lIns="0" tIns="0" rIns="0" bIns="0" rtlCol="0" anchor="ctr"/>
          <a:lstStyle/>
          <a:p>
            <a:pPr marL="0" indent="0" algn="l">
              <a:buNone/>
            </a:pPr>
            <a:r>
              <a:rPr lang="en-US" sz="1200" b="1" dirty="0">
                <a:solidFill>
                  <a:srgbClr val="0B7A75"/>
                </a:solidFill>
                <a:latin typeface="Calibri" pitchFamily="34" charset="0"/>
                <a:ea typeface="Calibri" pitchFamily="34" charset="-122"/>
                <a:cs typeface="Calibri" pitchFamily="34" charset="-120"/>
              </a:rPr>
              <a:t>Barn &amp; unga prioriterade, barnkonventionen</a:t>
            </a:r>
            <a:endParaRPr lang="en-US" sz="1200" dirty="0"/>
          </a:p>
        </p:txBody>
      </p:sp>
      <p:sp>
        <p:nvSpPr>
          <p:cNvPr id="24" name="Shape 22"/>
          <p:cNvSpPr/>
          <p:nvPr/>
        </p:nvSpPr>
        <p:spPr>
          <a:xfrm>
            <a:off x="457200" y="2926080"/>
            <a:ext cx="3794760" cy="365760"/>
          </a:xfrm>
          <a:prstGeom prst="rect">
            <a:avLst/>
          </a:prstGeom>
          <a:solidFill>
            <a:srgbClr val="EEF3FA"/>
          </a:solidFill>
          <a:ln w="5080">
            <a:solidFill>
              <a:srgbClr val="D6E4F7"/>
            </a:solidFill>
            <a:prstDash val="solid"/>
          </a:ln>
        </p:spPr>
        <p:txBody>
          <a:bodyPr/>
          <a:lstStyle/>
          <a:p>
            <a:endParaRPr lang="sv-SE" sz="2400"/>
          </a:p>
        </p:txBody>
      </p:sp>
      <p:sp>
        <p:nvSpPr>
          <p:cNvPr id="25" name="Shape 23"/>
          <p:cNvSpPr/>
          <p:nvPr/>
        </p:nvSpPr>
        <p:spPr>
          <a:xfrm>
            <a:off x="4892040" y="2926080"/>
            <a:ext cx="3794760" cy="365760"/>
          </a:xfrm>
          <a:prstGeom prst="rect">
            <a:avLst/>
          </a:prstGeom>
          <a:solidFill>
            <a:srgbClr val="E8F6F4"/>
          </a:solidFill>
          <a:ln w="5080">
            <a:solidFill>
              <a:srgbClr val="B2DFD9"/>
            </a:solidFill>
            <a:prstDash val="solid"/>
          </a:ln>
        </p:spPr>
        <p:txBody>
          <a:bodyPr/>
          <a:lstStyle/>
          <a:p>
            <a:endParaRPr lang="sv-SE" sz="2400"/>
          </a:p>
        </p:txBody>
      </p:sp>
      <p:sp>
        <p:nvSpPr>
          <p:cNvPr id="26" name="Text 24"/>
          <p:cNvSpPr/>
          <p:nvPr/>
        </p:nvSpPr>
        <p:spPr>
          <a:xfrm>
            <a:off x="548640" y="2953512"/>
            <a:ext cx="3611880" cy="310896"/>
          </a:xfrm>
          <a:prstGeom prst="rect">
            <a:avLst/>
          </a:prstGeom>
          <a:noFill/>
          <a:ln/>
        </p:spPr>
        <p:txBody>
          <a:bodyPr wrap="square" lIns="0" tIns="0" rIns="0" bIns="0" rtlCol="0" anchor="ctr"/>
          <a:lstStyle/>
          <a:p>
            <a:pPr marL="0" indent="0" algn="l">
              <a:buNone/>
            </a:pPr>
            <a:r>
              <a:rPr lang="en-US" sz="1200" dirty="0">
                <a:solidFill>
                  <a:srgbClr val="4E6080"/>
                </a:solidFill>
                <a:latin typeface="Calibri" pitchFamily="34" charset="0"/>
                <a:ea typeface="Calibri" pitchFamily="34" charset="-122"/>
                <a:cs typeface="Calibri" pitchFamily="34" charset="-120"/>
              </a:rPr>
              <a:t>Värdegrund ej inskriven</a:t>
            </a:r>
            <a:endParaRPr lang="en-US" sz="1200" dirty="0"/>
          </a:p>
        </p:txBody>
      </p:sp>
      <p:sp>
        <p:nvSpPr>
          <p:cNvPr id="27" name="Text 25"/>
          <p:cNvSpPr/>
          <p:nvPr/>
        </p:nvSpPr>
        <p:spPr>
          <a:xfrm>
            <a:off x="4983480" y="2953512"/>
            <a:ext cx="3611880" cy="310896"/>
          </a:xfrm>
          <a:prstGeom prst="rect">
            <a:avLst/>
          </a:prstGeom>
          <a:noFill/>
          <a:ln/>
        </p:spPr>
        <p:txBody>
          <a:bodyPr wrap="square" lIns="0" tIns="0" rIns="0" bIns="0" rtlCol="0" anchor="ctr"/>
          <a:lstStyle/>
          <a:p>
            <a:pPr marL="0" indent="0" algn="l">
              <a:buNone/>
            </a:pPr>
            <a:r>
              <a:rPr lang="en-US" sz="1200" b="1" dirty="0">
                <a:solidFill>
                  <a:srgbClr val="0B7A75"/>
                </a:solidFill>
                <a:latin typeface="Calibri" pitchFamily="34" charset="0"/>
                <a:ea typeface="Calibri" pitchFamily="34" charset="-122"/>
                <a:cs typeface="Calibri" pitchFamily="34" charset="-120"/>
              </a:rPr>
              <a:t>Tydlig värdegrund inskriven i stadgarna</a:t>
            </a:r>
            <a:endParaRPr lang="en-US" sz="1200" dirty="0"/>
          </a:p>
        </p:txBody>
      </p:sp>
      <p:sp>
        <p:nvSpPr>
          <p:cNvPr id="28" name="Shape 26"/>
          <p:cNvSpPr/>
          <p:nvPr/>
        </p:nvSpPr>
        <p:spPr>
          <a:xfrm>
            <a:off x="457200" y="3346704"/>
            <a:ext cx="3794760" cy="365760"/>
          </a:xfrm>
          <a:prstGeom prst="rect">
            <a:avLst/>
          </a:prstGeom>
          <a:solidFill>
            <a:srgbClr val="FFFFFF"/>
          </a:solidFill>
          <a:ln w="5080">
            <a:solidFill>
              <a:srgbClr val="D6E4F7"/>
            </a:solidFill>
            <a:prstDash val="solid"/>
          </a:ln>
        </p:spPr>
        <p:txBody>
          <a:bodyPr/>
          <a:lstStyle/>
          <a:p>
            <a:endParaRPr lang="sv-SE" sz="2400"/>
          </a:p>
        </p:txBody>
      </p:sp>
      <p:sp>
        <p:nvSpPr>
          <p:cNvPr id="29" name="Shape 27"/>
          <p:cNvSpPr/>
          <p:nvPr/>
        </p:nvSpPr>
        <p:spPr>
          <a:xfrm>
            <a:off x="4892040" y="3346704"/>
            <a:ext cx="3794760" cy="365760"/>
          </a:xfrm>
          <a:prstGeom prst="rect">
            <a:avLst/>
          </a:prstGeom>
          <a:solidFill>
            <a:srgbClr val="E8F6F4"/>
          </a:solidFill>
          <a:ln w="5080">
            <a:solidFill>
              <a:srgbClr val="B2DFD9"/>
            </a:solidFill>
            <a:prstDash val="solid"/>
          </a:ln>
        </p:spPr>
        <p:txBody>
          <a:bodyPr/>
          <a:lstStyle/>
          <a:p>
            <a:endParaRPr lang="sv-SE" sz="2400"/>
          </a:p>
        </p:txBody>
      </p:sp>
      <p:sp>
        <p:nvSpPr>
          <p:cNvPr id="30" name="Text 28"/>
          <p:cNvSpPr/>
          <p:nvPr/>
        </p:nvSpPr>
        <p:spPr>
          <a:xfrm>
            <a:off x="548640" y="3374136"/>
            <a:ext cx="3611880" cy="310896"/>
          </a:xfrm>
          <a:prstGeom prst="rect">
            <a:avLst/>
          </a:prstGeom>
          <a:noFill/>
          <a:ln/>
        </p:spPr>
        <p:txBody>
          <a:bodyPr wrap="square" lIns="0" tIns="0" rIns="0" bIns="0" rtlCol="0" anchor="ctr"/>
          <a:lstStyle/>
          <a:p>
            <a:pPr marL="0" indent="0" algn="l">
              <a:buNone/>
            </a:pPr>
            <a:r>
              <a:rPr lang="en-US" sz="1200" dirty="0">
                <a:solidFill>
                  <a:srgbClr val="4E6080"/>
                </a:solidFill>
                <a:latin typeface="Calibri" pitchFamily="34" charset="0"/>
                <a:ea typeface="Calibri" pitchFamily="34" charset="-122"/>
                <a:cs typeface="Calibri" pitchFamily="34" charset="-120"/>
              </a:rPr>
              <a:t>Endast fysiska årsmöten</a:t>
            </a:r>
            <a:endParaRPr lang="en-US" sz="1200" dirty="0"/>
          </a:p>
        </p:txBody>
      </p:sp>
      <p:sp>
        <p:nvSpPr>
          <p:cNvPr id="31" name="Text 29"/>
          <p:cNvSpPr/>
          <p:nvPr/>
        </p:nvSpPr>
        <p:spPr>
          <a:xfrm>
            <a:off x="4983480" y="3374136"/>
            <a:ext cx="3611880" cy="310896"/>
          </a:xfrm>
          <a:prstGeom prst="rect">
            <a:avLst/>
          </a:prstGeom>
          <a:noFill/>
          <a:ln/>
        </p:spPr>
        <p:txBody>
          <a:bodyPr wrap="square" lIns="0" tIns="0" rIns="0" bIns="0" rtlCol="0" anchor="ctr"/>
          <a:lstStyle/>
          <a:p>
            <a:pPr marL="0" indent="0" algn="l">
              <a:buNone/>
            </a:pPr>
            <a:r>
              <a:rPr lang="en-US" sz="1200" b="1" dirty="0">
                <a:solidFill>
                  <a:srgbClr val="0B7A75"/>
                </a:solidFill>
                <a:latin typeface="Calibri" pitchFamily="34" charset="0"/>
                <a:ea typeface="Calibri" pitchFamily="34" charset="-122"/>
                <a:cs typeface="Calibri" pitchFamily="34" charset="-120"/>
              </a:rPr>
              <a:t>Fysiska, digitala och hybridmöten möjliga</a:t>
            </a:r>
            <a:endParaRPr lang="en-US" sz="1200" dirty="0"/>
          </a:p>
        </p:txBody>
      </p:sp>
      <p:sp>
        <p:nvSpPr>
          <p:cNvPr id="32" name="Shape 30"/>
          <p:cNvSpPr/>
          <p:nvPr/>
        </p:nvSpPr>
        <p:spPr>
          <a:xfrm>
            <a:off x="457200" y="3767328"/>
            <a:ext cx="3794760" cy="365760"/>
          </a:xfrm>
          <a:prstGeom prst="rect">
            <a:avLst/>
          </a:prstGeom>
          <a:solidFill>
            <a:srgbClr val="EEF3FA"/>
          </a:solidFill>
          <a:ln w="5080">
            <a:solidFill>
              <a:srgbClr val="D6E4F7"/>
            </a:solidFill>
            <a:prstDash val="solid"/>
          </a:ln>
        </p:spPr>
        <p:txBody>
          <a:bodyPr/>
          <a:lstStyle/>
          <a:p>
            <a:endParaRPr lang="sv-SE" sz="2400"/>
          </a:p>
        </p:txBody>
      </p:sp>
      <p:sp>
        <p:nvSpPr>
          <p:cNvPr id="33" name="Shape 31"/>
          <p:cNvSpPr/>
          <p:nvPr/>
        </p:nvSpPr>
        <p:spPr>
          <a:xfrm>
            <a:off x="4892040" y="3767328"/>
            <a:ext cx="3794760" cy="365760"/>
          </a:xfrm>
          <a:prstGeom prst="rect">
            <a:avLst/>
          </a:prstGeom>
          <a:solidFill>
            <a:srgbClr val="E8F6F4"/>
          </a:solidFill>
          <a:ln w="5080">
            <a:solidFill>
              <a:srgbClr val="B2DFD9"/>
            </a:solidFill>
            <a:prstDash val="solid"/>
          </a:ln>
        </p:spPr>
        <p:txBody>
          <a:bodyPr/>
          <a:lstStyle/>
          <a:p>
            <a:endParaRPr lang="sv-SE" sz="2400"/>
          </a:p>
        </p:txBody>
      </p:sp>
      <p:sp>
        <p:nvSpPr>
          <p:cNvPr id="34" name="Text 32"/>
          <p:cNvSpPr/>
          <p:nvPr/>
        </p:nvSpPr>
        <p:spPr>
          <a:xfrm>
            <a:off x="548640" y="3794760"/>
            <a:ext cx="3611880" cy="310896"/>
          </a:xfrm>
          <a:prstGeom prst="rect">
            <a:avLst/>
          </a:prstGeom>
          <a:noFill/>
          <a:ln/>
        </p:spPr>
        <p:txBody>
          <a:bodyPr wrap="square" lIns="0" tIns="0" rIns="0" bIns="0" rtlCol="0" anchor="ctr"/>
          <a:lstStyle/>
          <a:p>
            <a:pPr marL="0" indent="0" algn="l">
              <a:buNone/>
            </a:pPr>
            <a:r>
              <a:rPr lang="en-US" sz="1200" dirty="0">
                <a:solidFill>
                  <a:srgbClr val="4E6080"/>
                </a:solidFill>
                <a:latin typeface="Calibri" pitchFamily="34" charset="0"/>
                <a:ea typeface="Calibri" pitchFamily="34" charset="-122"/>
                <a:cs typeface="Calibri" pitchFamily="34" charset="-120"/>
              </a:rPr>
              <a:t>Styrelsen operativt detaljerad</a:t>
            </a:r>
            <a:endParaRPr lang="en-US" sz="1200" dirty="0"/>
          </a:p>
        </p:txBody>
      </p:sp>
      <p:sp>
        <p:nvSpPr>
          <p:cNvPr id="35" name="Text 33"/>
          <p:cNvSpPr/>
          <p:nvPr/>
        </p:nvSpPr>
        <p:spPr>
          <a:xfrm>
            <a:off x="4983480" y="3794760"/>
            <a:ext cx="3611880" cy="310896"/>
          </a:xfrm>
          <a:prstGeom prst="rect">
            <a:avLst/>
          </a:prstGeom>
          <a:noFill/>
          <a:ln/>
        </p:spPr>
        <p:txBody>
          <a:bodyPr wrap="square" lIns="0" tIns="0" rIns="0" bIns="0" rtlCol="0" anchor="ctr"/>
          <a:lstStyle/>
          <a:p>
            <a:pPr marL="0" indent="0" algn="l">
              <a:buNone/>
            </a:pPr>
            <a:r>
              <a:rPr lang="en-US" sz="1200" b="1" dirty="0">
                <a:solidFill>
                  <a:srgbClr val="0B7A75"/>
                </a:solidFill>
                <a:latin typeface="Calibri" pitchFamily="34" charset="0"/>
                <a:ea typeface="Calibri" pitchFamily="34" charset="-122"/>
                <a:cs typeface="Calibri" pitchFamily="34" charset="-120"/>
              </a:rPr>
              <a:t>Styrelsen strategisk, arbetsordning krävs</a:t>
            </a:r>
            <a:endParaRPr lang="en-US" sz="1200" dirty="0"/>
          </a:p>
        </p:txBody>
      </p:sp>
      <p:sp>
        <p:nvSpPr>
          <p:cNvPr id="36" name="Shape 34"/>
          <p:cNvSpPr/>
          <p:nvPr/>
        </p:nvSpPr>
        <p:spPr>
          <a:xfrm>
            <a:off x="457200" y="4187952"/>
            <a:ext cx="3794760" cy="365760"/>
          </a:xfrm>
          <a:prstGeom prst="rect">
            <a:avLst/>
          </a:prstGeom>
          <a:solidFill>
            <a:srgbClr val="FFFFFF"/>
          </a:solidFill>
          <a:ln w="5080">
            <a:solidFill>
              <a:srgbClr val="D6E4F7"/>
            </a:solidFill>
            <a:prstDash val="solid"/>
          </a:ln>
        </p:spPr>
        <p:txBody>
          <a:bodyPr/>
          <a:lstStyle/>
          <a:p>
            <a:endParaRPr lang="sv-SE" sz="2400"/>
          </a:p>
        </p:txBody>
      </p:sp>
      <p:sp>
        <p:nvSpPr>
          <p:cNvPr id="37" name="Shape 35"/>
          <p:cNvSpPr/>
          <p:nvPr/>
        </p:nvSpPr>
        <p:spPr>
          <a:xfrm>
            <a:off x="4892040" y="4187952"/>
            <a:ext cx="3794760" cy="365760"/>
          </a:xfrm>
          <a:prstGeom prst="rect">
            <a:avLst/>
          </a:prstGeom>
          <a:solidFill>
            <a:srgbClr val="E8F6F4"/>
          </a:solidFill>
          <a:ln w="5080">
            <a:solidFill>
              <a:srgbClr val="B2DFD9"/>
            </a:solidFill>
            <a:prstDash val="solid"/>
          </a:ln>
        </p:spPr>
        <p:txBody>
          <a:bodyPr/>
          <a:lstStyle/>
          <a:p>
            <a:endParaRPr lang="sv-SE" sz="2400"/>
          </a:p>
        </p:txBody>
      </p:sp>
      <p:sp>
        <p:nvSpPr>
          <p:cNvPr id="38" name="Text 36"/>
          <p:cNvSpPr/>
          <p:nvPr/>
        </p:nvSpPr>
        <p:spPr>
          <a:xfrm>
            <a:off x="548640" y="4215384"/>
            <a:ext cx="3611880" cy="310896"/>
          </a:xfrm>
          <a:prstGeom prst="rect">
            <a:avLst/>
          </a:prstGeom>
          <a:noFill/>
          <a:ln/>
        </p:spPr>
        <p:txBody>
          <a:bodyPr wrap="square" lIns="0" tIns="0" rIns="0" bIns="0" rtlCol="0" anchor="ctr"/>
          <a:lstStyle/>
          <a:p>
            <a:pPr marL="0" indent="0" algn="l">
              <a:buNone/>
            </a:pPr>
            <a:r>
              <a:rPr lang="en-US" sz="1200" dirty="0">
                <a:solidFill>
                  <a:srgbClr val="4E6080"/>
                </a:solidFill>
                <a:latin typeface="Calibri" pitchFamily="34" charset="0"/>
                <a:ea typeface="Calibri" pitchFamily="34" charset="-122"/>
                <a:cs typeface="Calibri" pitchFamily="34" charset="-120"/>
              </a:rPr>
              <a:t>Arbetsgrupper otydliga</a:t>
            </a:r>
            <a:endParaRPr lang="en-US" sz="1200" dirty="0"/>
          </a:p>
        </p:txBody>
      </p:sp>
      <p:sp>
        <p:nvSpPr>
          <p:cNvPr id="39" name="Text 37"/>
          <p:cNvSpPr/>
          <p:nvPr/>
        </p:nvSpPr>
        <p:spPr>
          <a:xfrm>
            <a:off x="4983480" y="4215384"/>
            <a:ext cx="3611880" cy="310896"/>
          </a:xfrm>
          <a:prstGeom prst="rect">
            <a:avLst/>
          </a:prstGeom>
          <a:noFill/>
          <a:ln/>
        </p:spPr>
        <p:txBody>
          <a:bodyPr wrap="square" lIns="0" tIns="0" rIns="0" bIns="0" rtlCol="0" anchor="ctr"/>
          <a:lstStyle/>
          <a:p>
            <a:pPr marL="0" indent="0" algn="l">
              <a:buNone/>
            </a:pPr>
            <a:r>
              <a:rPr lang="en-US" sz="1200" b="1" dirty="0">
                <a:solidFill>
                  <a:srgbClr val="0B7A75"/>
                </a:solidFill>
                <a:latin typeface="Calibri" pitchFamily="34" charset="0"/>
                <a:ea typeface="Calibri" pitchFamily="34" charset="-122"/>
                <a:cs typeface="Calibri" pitchFamily="34" charset="-120"/>
              </a:rPr>
              <a:t>Sektioner &amp; arbetsgrupper formellt möjliga</a:t>
            </a:r>
            <a:endParaRPr lang="en-US" sz="1200" dirty="0"/>
          </a:p>
        </p:txBody>
      </p:sp>
      <p:sp>
        <p:nvSpPr>
          <p:cNvPr id="40" name="Shape 38"/>
          <p:cNvSpPr/>
          <p:nvPr/>
        </p:nvSpPr>
        <p:spPr>
          <a:xfrm>
            <a:off x="457200" y="4608576"/>
            <a:ext cx="3794760" cy="365760"/>
          </a:xfrm>
          <a:prstGeom prst="rect">
            <a:avLst/>
          </a:prstGeom>
          <a:solidFill>
            <a:srgbClr val="EEF3FA"/>
          </a:solidFill>
          <a:ln w="5080">
            <a:solidFill>
              <a:srgbClr val="D6E4F7"/>
            </a:solidFill>
            <a:prstDash val="solid"/>
          </a:ln>
        </p:spPr>
        <p:txBody>
          <a:bodyPr/>
          <a:lstStyle/>
          <a:p>
            <a:endParaRPr lang="sv-SE" sz="2400"/>
          </a:p>
        </p:txBody>
      </p:sp>
      <p:sp>
        <p:nvSpPr>
          <p:cNvPr id="41" name="Shape 39"/>
          <p:cNvSpPr/>
          <p:nvPr/>
        </p:nvSpPr>
        <p:spPr>
          <a:xfrm>
            <a:off x="4892040" y="4608576"/>
            <a:ext cx="3794760" cy="365760"/>
          </a:xfrm>
          <a:prstGeom prst="rect">
            <a:avLst/>
          </a:prstGeom>
          <a:solidFill>
            <a:srgbClr val="E8F6F4"/>
          </a:solidFill>
          <a:ln w="5080">
            <a:solidFill>
              <a:srgbClr val="B2DFD9"/>
            </a:solidFill>
            <a:prstDash val="solid"/>
          </a:ln>
        </p:spPr>
        <p:txBody>
          <a:bodyPr/>
          <a:lstStyle/>
          <a:p>
            <a:endParaRPr lang="sv-SE" sz="2400"/>
          </a:p>
        </p:txBody>
      </p:sp>
      <p:sp>
        <p:nvSpPr>
          <p:cNvPr id="42" name="Text 40"/>
          <p:cNvSpPr/>
          <p:nvPr/>
        </p:nvSpPr>
        <p:spPr>
          <a:xfrm>
            <a:off x="548640" y="4636008"/>
            <a:ext cx="3611880" cy="310896"/>
          </a:xfrm>
          <a:prstGeom prst="rect">
            <a:avLst/>
          </a:prstGeom>
          <a:noFill/>
          <a:ln/>
        </p:spPr>
        <p:txBody>
          <a:bodyPr wrap="square" lIns="0" tIns="0" rIns="0" bIns="0" rtlCol="0" anchor="ctr"/>
          <a:lstStyle/>
          <a:p>
            <a:pPr marL="0" indent="0" algn="l">
              <a:buNone/>
            </a:pPr>
            <a:r>
              <a:rPr lang="en-US" sz="1200" dirty="0">
                <a:solidFill>
                  <a:srgbClr val="4E6080"/>
                </a:solidFill>
                <a:latin typeface="Calibri" pitchFamily="34" charset="0"/>
                <a:ea typeface="Calibri" pitchFamily="34" charset="-122"/>
                <a:cs typeface="Calibri" pitchFamily="34" charset="-120"/>
              </a:rPr>
              <a:t>Ingen GDPR-reglering</a:t>
            </a:r>
            <a:endParaRPr lang="en-US" sz="1200" dirty="0"/>
          </a:p>
        </p:txBody>
      </p:sp>
      <p:sp>
        <p:nvSpPr>
          <p:cNvPr id="43" name="Text 41"/>
          <p:cNvSpPr/>
          <p:nvPr/>
        </p:nvSpPr>
        <p:spPr>
          <a:xfrm>
            <a:off x="4983480" y="4636008"/>
            <a:ext cx="3611880" cy="310896"/>
          </a:xfrm>
          <a:prstGeom prst="rect">
            <a:avLst/>
          </a:prstGeom>
          <a:noFill/>
          <a:ln/>
        </p:spPr>
        <p:txBody>
          <a:bodyPr wrap="square" lIns="0" tIns="0" rIns="0" bIns="0" rtlCol="0" anchor="ctr"/>
          <a:lstStyle/>
          <a:p>
            <a:pPr marL="0" indent="0" algn="l">
              <a:buNone/>
            </a:pPr>
            <a:r>
              <a:rPr lang="en-US" sz="1200" b="1" dirty="0">
                <a:solidFill>
                  <a:srgbClr val="0B7A75"/>
                </a:solidFill>
                <a:latin typeface="Calibri" pitchFamily="34" charset="0"/>
                <a:ea typeface="Calibri" pitchFamily="34" charset="-122"/>
                <a:cs typeface="Calibri" pitchFamily="34" charset="-120"/>
              </a:rPr>
              <a:t>GDPR och rättssäker medlemsprocess</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9">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0B7A75"/>
          </a:solidFill>
          <a:ln w="12700">
            <a:solidFill>
              <a:srgbClr val="0B7A75"/>
            </a:solidFill>
            <a:prstDash val="solid"/>
          </a:ln>
        </p:spPr>
        <p:txBody>
          <a:bodyPr/>
          <a:lstStyle/>
          <a:p>
            <a:endParaRPr lang="sv-SE"/>
          </a:p>
        </p:txBody>
      </p:sp>
      <p:sp>
        <p:nvSpPr>
          <p:cNvPr id="3" name="Shape 1"/>
          <p:cNvSpPr/>
          <p:nvPr/>
        </p:nvSpPr>
        <p:spPr>
          <a:xfrm>
            <a:off x="457200" y="182880"/>
            <a:ext cx="2665476" cy="274320"/>
          </a:xfrm>
          <a:prstGeom prst="rect">
            <a:avLst/>
          </a:prstGeom>
          <a:solidFill>
            <a:srgbClr val="0B7A75"/>
          </a:solidFill>
          <a:ln w="12700">
            <a:solidFill>
              <a:srgbClr val="0B7A75"/>
            </a:solidFill>
            <a:prstDash val="solid"/>
          </a:ln>
        </p:spPr>
        <p:txBody>
          <a:bodyPr/>
          <a:lstStyle/>
          <a:p>
            <a:endParaRPr lang="sv-SE"/>
          </a:p>
        </p:txBody>
      </p:sp>
      <p:sp>
        <p:nvSpPr>
          <p:cNvPr id="4" name="Text 2"/>
          <p:cNvSpPr/>
          <p:nvPr/>
        </p:nvSpPr>
        <p:spPr>
          <a:xfrm>
            <a:off x="457200" y="182880"/>
            <a:ext cx="2665476"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20 – VÄRDEGRUND</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Föreningens värdegrund – §2 nya stadgar</a:t>
            </a:r>
            <a:endParaRPr lang="en-US" sz="3000" dirty="0"/>
          </a:p>
        </p:txBody>
      </p:sp>
      <p:sp>
        <p:nvSpPr>
          <p:cNvPr id="6" name="Shape 4"/>
          <p:cNvSpPr/>
          <p:nvPr/>
        </p:nvSpPr>
        <p:spPr>
          <a:xfrm>
            <a:off x="457200" y="1261872"/>
            <a:ext cx="8229600" cy="658368"/>
          </a:xfrm>
          <a:prstGeom prst="rect">
            <a:avLst/>
          </a:prstGeom>
          <a:solidFill>
            <a:srgbClr val="FFFFFF"/>
          </a:solidFill>
          <a:ln w="7620">
            <a:solidFill>
              <a:srgbClr val="B2DFD9"/>
            </a:solidFill>
            <a:prstDash val="solid"/>
          </a:ln>
        </p:spPr>
        <p:txBody>
          <a:bodyPr/>
          <a:lstStyle/>
          <a:p>
            <a:endParaRPr lang="sv-SE" sz="2400"/>
          </a:p>
        </p:txBody>
      </p:sp>
      <p:sp>
        <p:nvSpPr>
          <p:cNvPr id="7" name="Shape 5"/>
          <p:cNvSpPr/>
          <p:nvPr/>
        </p:nvSpPr>
        <p:spPr>
          <a:xfrm>
            <a:off x="457200" y="1261872"/>
            <a:ext cx="82296" cy="658368"/>
          </a:xfrm>
          <a:prstGeom prst="rect">
            <a:avLst/>
          </a:prstGeom>
          <a:solidFill>
            <a:srgbClr val="0B7A75"/>
          </a:solidFill>
          <a:ln w="12700">
            <a:solidFill>
              <a:srgbClr val="0B7A75"/>
            </a:solidFill>
            <a:prstDash val="solid"/>
          </a:ln>
        </p:spPr>
        <p:txBody>
          <a:bodyPr/>
          <a:lstStyle/>
          <a:p>
            <a:endParaRPr lang="sv-SE" sz="2400"/>
          </a:p>
        </p:txBody>
      </p:sp>
      <p:sp>
        <p:nvSpPr>
          <p:cNvPr id="8" name="Text 6"/>
          <p:cNvSpPr/>
          <p:nvPr/>
        </p:nvSpPr>
        <p:spPr>
          <a:xfrm>
            <a:off x="594360" y="1298448"/>
            <a:ext cx="347472" cy="585216"/>
          </a:xfrm>
          <a:prstGeom prst="rect">
            <a:avLst/>
          </a:prstGeom>
          <a:noFill/>
          <a:ln/>
        </p:spPr>
        <p:txBody>
          <a:bodyPr wrap="square" lIns="0" tIns="0" rIns="0" bIns="0" rtlCol="0" anchor="ctr"/>
          <a:lstStyle/>
          <a:p>
            <a:pPr marL="0" indent="0" algn="ctr">
              <a:buNone/>
            </a:pPr>
            <a:r>
              <a:rPr lang="en-US" sz="2400" b="1" dirty="0">
                <a:solidFill>
                  <a:srgbClr val="0B7A75"/>
                </a:solidFill>
                <a:latin typeface="Trebuchet MS" pitchFamily="34" charset="0"/>
                <a:ea typeface="Trebuchet MS" pitchFamily="34" charset="-122"/>
                <a:cs typeface="Trebuchet MS" pitchFamily="34" charset="-120"/>
              </a:rPr>
              <a:t>1</a:t>
            </a:r>
            <a:endParaRPr lang="en-US" sz="2400" dirty="0"/>
          </a:p>
        </p:txBody>
      </p:sp>
      <p:sp>
        <p:nvSpPr>
          <p:cNvPr id="9" name="Text 7"/>
          <p:cNvSpPr/>
          <p:nvPr/>
        </p:nvSpPr>
        <p:spPr>
          <a:xfrm>
            <a:off x="1005840" y="1298448"/>
            <a:ext cx="2560320" cy="585216"/>
          </a:xfrm>
          <a:prstGeom prst="rect">
            <a:avLst/>
          </a:prstGeom>
          <a:noFill/>
          <a:ln/>
        </p:spPr>
        <p:txBody>
          <a:bodyPr wrap="square" lIns="0" tIns="0" rIns="0" bIns="0" rtlCol="0" anchor="ctr"/>
          <a:lstStyle/>
          <a:p>
            <a:pPr marL="0" indent="0" algn="l">
              <a:buNone/>
            </a:pPr>
            <a:r>
              <a:rPr lang="en-US" sz="1600" b="1" dirty="0">
                <a:solidFill>
                  <a:srgbClr val="0B7A75"/>
                </a:solidFill>
                <a:latin typeface="Trebuchet MS" pitchFamily="34" charset="0"/>
                <a:ea typeface="Trebuchet MS" pitchFamily="34" charset="-122"/>
                <a:cs typeface="Trebuchet MS" pitchFamily="34" charset="-120"/>
              </a:rPr>
              <a:t>Glädje och gemenskap</a:t>
            </a:r>
            <a:endParaRPr lang="en-US" sz="1600" dirty="0"/>
          </a:p>
        </p:txBody>
      </p:sp>
      <p:sp>
        <p:nvSpPr>
          <p:cNvPr id="10" name="Shape 8"/>
          <p:cNvSpPr/>
          <p:nvPr/>
        </p:nvSpPr>
        <p:spPr>
          <a:xfrm>
            <a:off x="3611880" y="1353312"/>
            <a:ext cx="0" cy="475488"/>
          </a:xfrm>
          <a:prstGeom prst="line">
            <a:avLst/>
          </a:prstGeom>
          <a:noFill/>
          <a:ln w="12700">
            <a:solidFill>
              <a:srgbClr val="B2DFD9"/>
            </a:solidFill>
            <a:prstDash val="solid"/>
          </a:ln>
        </p:spPr>
        <p:txBody>
          <a:bodyPr/>
          <a:lstStyle/>
          <a:p>
            <a:endParaRPr lang="sv-SE" sz="2400"/>
          </a:p>
        </p:txBody>
      </p:sp>
      <p:sp>
        <p:nvSpPr>
          <p:cNvPr id="11" name="Text 9"/>
          <p:cNvSpPr/>
          <p:nvPr/>
        </p:nvSpPr>
        <p:spPr>
          <a:xfrm>
            <a:off x="3749040" y="1298448"/>
            <a:ext cx="4800600" cy="585216"/>
          </a:xfrm>
          <a:prstGeom prst="rect">
            <a:avLst/>
          </a:prstGeom>
          <a:noFill/>
          <a:ln/>
        </p:spPr>
        <p:txBody>
          <a:bodyPr wrap="square" lIns="0" tIns="0" rIns="0" bIns="0" rtlCol="0" anchor="ctr"/>
          <a:lstStyle/>
          <a:p>
            <a:pPr marL="0" indent="0" algn="l">
              <a:buNone/>
            </a:pPr>
            <a:r>
              <a:rPr lang="en-US" sz="1400" dirty="0">
                <a:solidFill>
                  <a:srgbClr val="1A2340"/>
                </a:solidFill>
                <a:latin typeface="Calibri" pitchFamily="34" charset="0"/>
                <a:ea typeface="Calibri" pitchFamily="34" charset="-122"/>
                <a:cs typeface="Calibri" pitchFamily="34" charset="-120"/>
              </a:rPr>
              <a:t>Verksamheten ska präglas av trivsel, samhörighet och respekt. Alla ska känna sig välkomna och inkluderade oavsett ålder, kön, bakgrund, erfarenhet eller ambitionsnivå.</a:t>
            </a:r>
            <a:endParaRPr lang="en-US" sz="1400" dirty="0"/>
          </a:p>
        </p:txBody>
      </p:sp>
      <p:sp>
        <p:nvSpPr>
          <p:cNvPr id="12" name="Shape 10"/>
          <p:cNvSpPr/>
          <p:nvPr/>
        </p:nvSpPr>
        <p:spPr>
          <a:xfrm>
            <a:off x="457200" y="2011680"/>
            <a:ext cx="8229600" cy="658368"/>
          </a:xfrm>
          <a:prstGeom prst="rect">
            <a:avLst/>
          </a:prstGeom>
          <a:solidFill>
            <a:srgbClr val="E8F6F4"/>
          </a:solidFill>
          <a:ln w="7620">
            <a:solidFill>
              <a:srgbClr val="B2DFD9"/>
            </a:solidFill>
            <a:prstDash val="solid"/>
          </a:ln>
        </p:spPr>
        <p:txBody>
          <a:bodyPr/>
          <a:lstStyle/>
          <a:p>
            <a:endParaRPr lang="sv-SE" sz="2400"/>
          </a:p>
        </p:txBody>
      </p:sp>
      <p:sp>
        <p:nvSpPr>
          <p:cNvPr id="13" name="Shape 11"/>
          <p:cNvSpPr/>
          <p:nvPr/>
        </p:nvSpPr>
        <p:spPr>
          <a:xfrm>
            <a:off x="457200" y="2011680"/>
            <a:ext cx="82296" cy="658368"/>
          </a:xfrm>
          <a:prstGeom prst="rect">
            <a:avLst/>
          </a:prstGeom>
          <a:solidFill>
            <a:srgbClr val="0B7A75"/>
          </a:solidFill>
          <a:ln w="12700">
            <a:solidFill>
              <a:srgbClr val="0B7A75"/>
            </a:solidFill>
            <a:prstDash val="solid"/>
          </a:ln>
        </p:spPr>
        <p:txBody>
          <a:bodyPr/>
          <a:lstStyle/>
          <a:p>
            <a:endParaRPr lang="sv-SE" sz="2400"/>
          </a:p>
        </p:txBody>
      </p:sp>
      <p:sp>
        <p:nvSpPr>
          <p:cNvPr id="14" name="Text 12"/>
          <p:cNvSpPr/>
          <p:nvPr/>
        </p:nvSpPr>
        <p:spPr>
          <a:xfrm>
            <a:off x="594360" y="2048256"/>
            <a:ext cx="347472" cy="585216"/>
          </a:xfrm>
          <a:prstGeom prst="rect">
            <a:avLst/>
          </a:prstGeom>
          <a:noFill/>
          <a:ln/>
        </p:spPr>
        <p:txBody>
          <a:bodyPr wrap="square" lIns="0" tIns="0" rIns="0" bIns="0" rtlCol="0" anchor="ctr"/>
          <a:lstStyle/>
          <a:p>
            <a:pPr marL="0" indent="0" algn="ctr">
              <a:buNone/>
            </a:pPr>
            <a:r>
              <a:rPr lang="en-US" sz="2400" b="1" dirty="0">
                <a:solidFill>
                  <a:srgbClr val="0B7A75"/>
                </a:solidFill>
                <a:latin typeface="Trebuchet MS" pitchFamily="34" charset="0"/>
                <a:ea typeface="Trebuchet MS" pitchFamily="34" charset="-122"/>
                <a:cs typeface="Trebuchet MS" pitchFamily="34" charset="-120"/>
              </a:rPr>
              <a:t>2</a:t>
            </a:r>
            <a:endParaRPr lang="en-US" sz="2400" dirty="0"/>
          </a:p>
        </p:txBody>
      </p:sp>
      <p:sp>
        <p:nvSpPr>
          <p:cNvPr id="15" name="Text 13"/>
          <p:cNvSpPr/>
          <p:nvPr/>
        </p:nvSpPr>
        <p:spPr>
          <a:xfrm>
            <a:off x="1005840" y="2048256"/>
            <a:ext cx="2560320" cy="585216"/>
          </a:xfrm>
          <a:prstGeom prst="rect">
            <a:avLst/>
          </a:prstGeom>
          <a:noFill/>
          <a:ln/>
        </p:spPr>
        <p:txBody>
          <a:bodyPr wrap="square" lIns="0" tIns="0" rIns="0" bIns="0" rtlCol="0" anchor="ctr"/>
          <a:lstStyle/>
          <a:p>
            <a:pPr marL="0" indent="0" algn="l">
              <a:buNone/>
            </a:pPr>
            <a:r>
              <a:rPr lang="en-US" sz="1600" b="1" dirty="0">
                <a:solidFill>
                  <a:srgbClr val="0B7A75"/>
                </a:solidFill>
                <a:latin typeface="Trebuchet MS" pitchFamily="34" charset="0"/>
                <a:ea typeface="Trebuchet MS" pitchFamily="34" charset="-122"/>
                <a:cs typeface="Trebuchet MS" pitchFamily="34" charset="-120"/>
              </a:rPr>
              <a:t>Trygg och inkluderande idrott</a:t>
            </a:r>
            <a:endParaRPr lang="en-US" sz="1600" dirty="0"/>
          </a:p>
        </p:txBody>
      </p:sp>
      <p:sp>
        <p:nvSpPr>
          <p:cNvPr id="16" name="Shape 14"/>
          <p:cNvSpPr/>
          <p:nvPr/>
        </p:nvSpPr>
        <p:spPr>
          <a:xfrm>
            <a:off x="3611880" y="2103120"/>
            <a:ext cx="0" cy="475488"/>
          </a:xfrm>
          <a:prstGeom prst="line">
            <a:avLst/>
          </a:prstGeom>
          <a:noFill/>
          <a:ln w="12700">
            <a:solidFill>
              <a:srgbClr val="B2DFD9"/>
            </a:solidFill>
            <a:prstDash val="solid"/>
          </a:ln>
        </p:spPr>
        <p:txBody>
          <a:bodyPr/>
          <a:lstStyle/>
          <a:p>
            <a:endParaRPr lang="sv-SE" sz="2400"/>
          </a:p>
        </p:txBody>
      </p:sp>
      <p:sp>
        <p:nvSpPr>
          <p:cNvPr id="17" name="Text 15"/>
          <p:cNvSpPr/>
          <p:nvPr/>
        </p:nvSpPr>
        <p:spPr>
          <a:xfrm>
            <a:off x="3749040" y="2048256"/>
            <a:ext cx="4800600" cy="585216"/>
          </a:xfrm>
          <a:prstGeom prst="rect">
            <a:avLst/>
          </a:prstGeom>
          <a:noFill/>
          <a:ln/>
        </p:spPr>
        <p:txBody>
          <a:bodyPr wrap="square" lIns="0" tIns="0" rIns="0" bIns="0" rtlCol="0" anchor="ctr"/>
          <a:lstStyle/>
          <a:p>
            <a:pPr marL="0" indent="0" algn="l">
              <a:buNone/>
            </a:pPr>
            <a:r>
              <a:rPr lang="en-US" sz="1400" dirty="0">
                <a:solidFill>
                  <a:srgbClr val="1A2340"/>
                </a:solidFill>
                <a:latin typeface="Calibri" pitchFamily="34" charset="0"/>
                <a:ea typeface="Calibri" pitchFamily="34" charset="-122"/>
                <a:cs typeface="Calibri" pitchFamily="34" charset="-120"/>
              </a:rPr>
              <a:t>Föreningen tolererar inte mobbning, kränkningar, trakasserier eller diskriminering. Verksamheten ska bedrivas på ett tryggt och säkert sätt, med hänsyn till individens förutsättningar.</a:t>
            </a:r>
            <a:endParaRPr lang="en-US" sz="1400" dirty="0"/>
          </a:p>
        </p:txBody>
      </p:sp>
      <p:sp>
        <p:nvSpPr>
          <p:cNvPr id="18" name="Shape 16"/>
          <p:cNvSpPr/>
          <p:nvPr/>
        </p:nvSpPr>
        <p:spPr>
          <a:xfrm>
            <a:off x="457200" y="2761488"/>
            <a:ext cx="8229600" cy="658368"/>
          </a:xfrm>
          <a:prstGeom prst="rect">
            <a:avLst/>
          </a:prstGeom>
          <a:solidFill>
            <a:srgbClr val="FFFFFF"/>
          </a:solidFill>
          <a:ln w="7620">
            <a:solidFill>
              <a:srgbClr val="B2DFD9"/>
            </a:solidFill>
            <a:prstDash val="solid"/>
          </a:ln>
        </p:spPr>
        <p:txBody>
          <a:bodyPr/>
          <a:lstStyle/>
          <a:p>
            <a:endParaRPr lang="sv-SE" sz="2400"/>
          </a:p>
        </p:txBody>
      </p:sp>
      <p:sp>
        <p:nvSpPr>
          <p:cNvPr id="19" name="Shape 17"/>
          <p:cNvSpPr/>
          <p:nvPr/>
        </p:nvSpPr>
        <p:spPr>
          <a:xfrm>
            <a:off x="457200" y="2761488"/>
            <a:ext cx="82296" cy="658368"/>
          </a:xfrm>
          <a:prstGeom prst="rect">
            <a:avLst/>
          </a:prstGeom>
          <a:solidFill>
            <a:srgbClr val="0B7A75"/>
          </a:solidFill>
          <a:ln w="12700">
            <a:solidFill>
              <a:srgbClr val="0B7A75"/>
            </a:solidFill>
            <a:prstDash val="solid"/>
          </a:ln>
        </p:spPr>
        <p:txBody>
          <a:bodyPr/>
          <a:lstStyle/>
          <a:p>
            <a:endParaRPr lang="sv-SE" sz="2400"/>
          </a:p>
        </p:txBody>
      </p:sp>
      <p:sp>
        <p:nvSpPr>
          <p:cNvPr id="20" name="Text 18"/>
          <p:cNvSpPr/>
          <p:nvPr/>
        </p:nvSpPr>
        <p:spPr>
          <a:xfrm>
            <a:off x="594360" y="2798064"/>
            <a:ext cx="347472" cy="585216"/>
          </a:xfrm>
          <a:prstGeom prst="rect">
            <a:avLst/>
          </a:prstGeom>
          <a:noFill/>
          <a:ln/>
        </p:spPr>
        <p:txBody>
          <a:bodyPr wrap="square" lIns="0" tIns="0" rIns="0" bIns="0" rtlCol="0" anchor="ctr"/>
          <a:lstStyle/>
          <a:p>
            <a:pPr marL="0" indent="0" algn="ctr">
              <a:buNone/>
            </a:pPr>
            <a:r>
              <a:rPr lang="en-US" sz="2400" b="1" dirty="0">
                <a:solidFill>
                  <a:srgbClr val="0B7A75"/>
                </a:solidFill>
                <a:latin typeface="Trebuchet MS" pitchFamily="34" charset="0"/>
                <a:ea typeface="Trebuchet MS" pitchFamily="34" charset="-122"/>
                <a:cs typeface="Trebuchet MS" pitchFamily="34" charset="-120"/>
              </a:rPr>
              <a:t>3</a:t>
            </a:r>
            <a:endParaRPr lang="en-US" sz="2400" dirty="0"/>
          </a:p>
        </p:txBody>
      </p:sp>
      <p:sp>
        <p:nvSpPr>
          <p:cNvPr id="21" name="Text 19"/>
          <p:cNvSpPr/>
          <p:nvPr/>
        </p:nvSpPr>
        <p:spPr>
          <a:xfrm>
            <a:off x="1005840" y="2798064"/>
            <a:ext cx="2560320" cy="585216"/>
          </a:xfrm>
          <a:prstGeom prst="rect">
            <a:avLst/>
          </a:prstGeom>
          <a:noFill/>
          <a:ln/>
        </p:spPr>
        <p:txBody>
          <a:bodyPr wrap="square" lIns="0" tIns="0" rIns="0" bIns="0" rtlCol="0" anchor="ctr"/>
          <a:lstStyle/>
          <a:p>
            <a:pPr marL="0" indent="0" algn="l">
              <a:buNone/>
            </a:pPr>
            <a:r>
              <a:rPr lang="en-US" sz="1600" b="1" dirty="0">
                <a:solidFill>
                  <a:srgbClr val="0B7A75"/>
                </a:solidFill>
                <a:latin typeface="Trebuchet MS" pitchFamily="34" charset="0"/>
                <a:ea typeface="Trebuchet MS" pitchFamily="34" charset="-122"/>
                <a:cs typeface="Trebuchet MS" pitchFamily="34" charset="-120"/>
              </a:rPr>
              <a:t>Barnets bästa och långsiktig utveckling</a:t>
            </a:r>
            <a:endParaRPr lang="en-US" sz="1600" dirty="0"/>
          </a:p>
        </p:txBody>
      </p:sp>
      <p:sp>
        <p:nvSpPr>
          <p:cNvPr id="22" name="Shape 20"/>
          <p:cNvSpPr/>
          <p:nvPr/>
        </p:nvSpPr>
        <p:spPr>
          <a:xfrm>
            <a:off x="3611880" y="2852928"/>
            <a:ext cx="0" cy="475488"/>
          </a:xfrm>
          <a:prstGeom prst="line">
            <a:avLst/>
          </a:prstGeom>
          <a:noFill/>
          <a:ln w="12700">
            <a:solidFill>
              <a:srgbClr val="B2DFD9"/>
            </a:solidFill>
            <a:prstDash val="solid"/>
          </a:ln>
        </p:spPr>
        <p:txBody>
          <a:bodyPr/>
          <a:lstStyle/>
          <a:p>
            <a:endParaRPr lang="sv-SE" sz="2400"/>
          </a:p>
        </p:txBody>
      </p:sp>
      <p:sp>
        <p:nvSpPr>
          <p:cNvPr id="23" name="Text 21"/>
          <p:cNvSpPr/>
          <p:nvPr/>
        </p:nvSpPr>
        <p:spPr>
          <a:xfrm>
            <a:off x="3749040" y="2798064"/>
            <a:ext cx="4800600" cy="585216"/>
          </a:xfrm>
          <a:prstGeom prst="rect">
            <a:avLst/>
          </a:prstGeom>
          <a:noFill/>
          <a:ln/>
        </p:spPr>
        <p:txBody>
          <a:bodyPr wrap="square" lIns="0" tIns="0" rIns="0" bIns="0" rtlCol="0" anchor="ctr"/>
          <a:lstStyle/>
          <a:p>
            <a:pPr marL="0" indent="0" algn="l">
              <a:buNone/>
            </a:pPr>
            <a:r>
              <a:rPr lang="en-US" sz="1400" dirty="0">
                <a:solidFill>
                  <a:srgbClr val="1A2340"/>
                </a:solidFill>
                <a:latin typeface="Calibri" pitchFamily="34" charset="0"/>
                <a:ea typeface="Calibri" pitchFamily="34" charset="-122"/>
                <a:cs typeface="Calibri" pitchFamily="34" charset="-120"/>
              </a:rPr>
              <a:t>Barn- och ungdomsverksamheten bedrivs på barnens villkor i enlighet med barnkonventionen och RF:s riktlinjer. Fokus ligger på lärande, motivation och långsiktighet – inte resultat.</a:t>
            </a:r>
            <a:endParaRPr lang="en-US" sz="1400" dirty="0"/>
          </a:p>
        </p:txBody>
      </p:sp>
      <p:sp>
        <p:nvSpPr>
          <p:cNvPr id="24" name="Shape 22"/>
          <p:cNvSpPr/>
          <p:nvPr/>
        </p:nvSpPr>
        <p:spPr>
          <a:xfrm>
            <a:off x="457200" y="3511296"/>
            <a:ext cx="8229600" cy="658368"/>
          </a:xfrm>
          <a:prstGeom prst="rect">
            <a:avLst/>
          </a:prstGeom>
          <a:solidFill>
            <a:srgbClr val="E8F6F4"/>
          </a:solidFill>
          <a:ln w="7620">
            <a:solidFill>
              <a:srgbClr val="B2DFD9"/>
            </a:solidFill>
            <a:prstDash val="solid"/>
          </a:ln>
        </p:spPr>
        <p:txBody>
          <a:bodyPr/>
          <a:lstStyle/>
          <a:p>
            <a:endParaRPr lang="sv-SE" sz="2400"/>
          </a:p>
        </p:txBody>
      </p:sp>
      <p:sp>
        <p:nvSpPr>
          <p:cNvPr id="25" name="Shape 23"/>
          <p:cNvSpPr/>
          <p:nvPr/>
        </p:nvSpPr>
        <p:spPr>
          <a:xfrm>
            <a:off x="457200" y="3511296"/>
            <a:ext cx="82296" cy="658368"/>
          </a:xfrm>
          <a:prstGeom prst="rect">
            <a:avLst/>
          </a:prstGeom>
          <a:solidFill>
            <a:srgbClr val="0B7A75"/>
          </a:solidFill>
          <a:ln w="12700">
            <a:solidFill>
              <a:srgbClr val="0B7A75"/>
            </a:solidFill>
            <a:prstDash val="solid"/>
          </a:ln>
        </p:spPr>
        <p:txBody>
          <a:bodyPr/>
          <a:lstStyle/>
          <a:p>
            <a:endParaRPr lang="sv-SE" sz="2400"/>
          </a:p>
        </p:txBody>
      </p:sp>
      <p:sp>
        <p:nvSpPr>
          <p:cNvPr id="26" name="Text 24"/>
          <p:cNvSpPr/>
          <p:nvPr/>
        </p:nvSpPr>
        <p:spPr>
          <a:xfrm>
            <a:off x="594360" y="3547872"/>
            <a:ext cx="347472" cy="585216"/>
          </a:xfrm>
          <a:prstGeom prst="rect">
            <a:avLst/>
          </a:prstGeom>
          <a:noFill/>
          <a:ln/>
        </p:spPr>
        <p:txBody>
          <a:bodyPr wrap="square" lIns="0" tIns="0" rIns="0" bIns="0" rtlCol="0" anchor="ctr"/>
          <a:lstStyle/>
          <a:p>
            <a:pPr marL="0" indent="0" algn="ctr">
              <a:buNone/>
            </a:pPr>
            <a:r>
              <a:rPr lang="en-US" sz="2400" b="1" dirty="0">
                <a:solidFill>
                  <a:srgbClr val="0B7A75"/>
                </a:solidFill>
                <a:latin typeface="Trebuchet MS" pitchFamily="34" charset="0"/>
                <a:ea typeface="Trebuchet MS" pitchFamily="34" charset="-122"/>
                <a:cs typeface="Trebuchet MS" pitchFamily="34" charset="-120"/>
              </a:rPr>
              <a:t>4</a:t>
            </a:r>
            <a:endParaRPr lang="en-US" sz="2400" dirty="0"/>
          </a:p>
        </p:txBody>
      </p:sp>
      <p:sp>
        <p:nvSpPr>
          <p:cNvPr id="27" name="Text 25"/>
          <p:cNvSpPr/>
          <p:nvPr/>
        </p:nvSpPr>
        <p:spPr>
          <a:xfrm>
            <a:off x="1005840" y="3547872"/>
            <a:ext cx="2560320" cy="585216"/>
          </a:xfrm>
          <a:prstGeom prst="rect">
            <a:avLst/>
          </a:prstGeom>
          <a:noFill/>
          <a:ln/>
        </p:spPr>
        <p:txBody>
          <a:bodyPr wrap="square" lIns="0" tIns="0" rIns="0" bIns="0" rtlCol="0" anchor="ctr"/>
          <a:lstStyle/>
          <a:p>
            <a:pPr marL="0" indent="0" algn="l">
              <a:buNone/>
            </a:pPr>
            <a:r>
              <a:rPr lang="en-US" sz="1600" b="1" dirty="0">
                <a:solidFill>
                  <a:srgbClr val="0B7A75"/>
                </a:solidFill>
                <a:latin typeface="Trebuchet MS" pitchFamily="34" charset="0"/>
                <a:ea typeface="Trebuchet MS" pitchFamily="34" charset="-122"/>
                <a:cs typeface="Trebuchet MS" pitchFamily="34" charset="-120"/>
              </a:rPr>
              <a:t>Rent spel och ansvar</a:t>
            </a:r>
            <a:endParaRPr lang="en-US" sz="1600" dirty="0"/>
          </a:p>
        </p:txBody>
      </p:sp>
      <p:sp>
        <p:nvSpPr>
          <p:cNvPr id="28" name="Shape 26"/>
          <p:cNvSpPr/>
          <p:nvPr/>
        </p:nvSpPr>
        <p:spPr>
          <a:xfrm>
            <a:off x="3611880" y="3602736"/>
            <a:ext cx="0" cy="475488"/>
          </a:xfrm>
          <a:prstGeom prst="line">
            <a:avLst/>
          </a:prstGeom>
          <a:noFill/>
          <a:ln w="12700">
            <a:solidFill>
              <a:srgbClr val="B2DFD9"/>
            </a:solidFill>
            <a:prstDash val="solid"/>
          </a:ln>
        </p:spPr>
        <p:txBody>
          <a:bodyPr/>
          <a:lstStyle/>
          <a:p>
            <a:endParaRPr lang="sv-SE" sz="2400"/>
          </a:p>
        </p:txBody>
      </p:sp>
      <p:sp>
        <p:nvSpPr>
          <p:cNvPr id="29" name="Text 27"/>
          <p:cNvSpPr/>
          <p:nvPr/>
        </p:nvSpPr>
        <p:spPr>
          <a:xfrm>
            <a:off x="3749040" y="3547872"/>
            <a:ext cx="4800600" cy="585216"/>
          </a:xfrm>
          <a:prstGeom prst="rect">
            <a:avLst/>
          </a:prstGeom>
          <a:noFill/>
          <a:ln/>
        </p:spPr>
        <p:txBody>
          <a:bodyPr wrap="square" lIns="0" tIns="0" rIns="0" bIns="0" rtlCol="0" anchor="ctr"/>
          <a:lstStyle/>
          <a:p>
            <a:pPr marL="0" indent="0" algn="l">
              <a:buNone/>
            </a:pPr>
            <a:r>
              <a:rPr lang="en-US" sz="1400" dirty="0">
                <a:solidFill>
                  <a:srgbClr val="1A2340"/>
                </a:solidFill>
                <a:latin typeface="Calibri" pitchFamily="34" charset="0"/>
                <a:ea typeface="Calibri" pitchFamily="34" charset="-122"/>
                <a:cs typeface="Calibri" pitchFamily="34" charset="-120"/>
              </a:rPr>
              <a:t>Föreningen tar tydligt avstånd från doping, fusk och osportsligt beteende. Medlemmar ska följa regler och representera föreningen ansvarsfullt – vid träning, tävling och i sociala medier.</a:t>
            </a:r>
            <a:endParaRPr lang="en-US" sz="1400" dirty="0"/>
          </a:p>
        </p:txBody>
      </p:sp>
      <p:sp>
        <p:nvSpPr>
          <p:cNvPr id="30" name="Shape 28"/>
          <p:cNvSpPr/>
          <p:nvPr/>
        </p:nvSpPr>
        <p:spPr>
          <a:xfrm>
            <a:off x="457200" y="4261104"/>
            <a:ext cx="8229600" cy="658368"/>
          </a:xfrm>
          <a:prstGeom prst="rect">
            <a:avLst/>
          </a:prstGeom>
          <a:solidFill>
            <a:srgbClr val="FFFFFF"/>
          </a:solidFill>
          <a:ln w="7620">
            <a:solidFill>
              <a:srgbClr val="B2DFD9"/>
            </a:solidFill>
            <a:prstDash val="solid"/>
          </a:ln>
        </p:spPr>
        <p:txBody>
          <a:bodyPr/>
          <a:lstStyle/>
          <a:p>
            <a:endParaRPr lang="sv-SE" sz="2400"/>
          </a:p>
        </p:txBody>
      </p:sp>
      <p:sp>
        <p:nvSpPr>
          <p:cNvPr id="31" name="Shape 29"/>
          <p:cNvSpPr/>
          <p:nvPr/>
        </p:nvSpPr>
        <p:spPr>
          <a:xfrm>
            <a:off x="457200" y="4261104"/>
            <a:ext cx="82296" cy="658368"/>
          </a:xfrm>
          <a:prstGeom prst="rect">
            <a:avLst/>
          </a:prstGeom>
          <a:solidFill>
            <a:srgbClr val="0B7A75"/>
          </a:solidFill>
          <a:ln w="12700">
            <a:solidFill>
              <a:srgbClr val="0B7A75"/>
            </a:solidFill>
            <a:prstDash val="solid"/>
          </a:ln>
        </p:spPr>
        <p:txBody>
          <a:bodyPr/>
          <a:lstStyle/>
          <a:p>
            <a:endParaRPr lang="sv-SE" sz="2400"/>
          </a:p>
        </p:txBody>
      </p:sp>
      <p:sp>
        <p:nvSpPr>
          <p:cNvPr id="32" name="Text 30"/>
          <p:cNvSpPr/>
          <p:nvPr/>
        </p:nvSpPr>
        <p:spPr>
          <a:xfrm>
            <a:off x="594360" y="4297680"/>
            <a:ext cx="347472" cy="585216"/>
          </a:xfrm>
          <a:prstGeom prst="rect">
            <a:avLst/>
          </a:prstGeom>
          <a:noFill/>
          <a:ln/>
        </p:spPr>
        <p:txBody>
          <a:bodyPr wrap="square" lIns="0" tIns="0" rIns="0" bIns="0" rtlCol="0" anchor="ctr"/>
          <a:lstStyle/>
          <a:p>
            <a:pPr marL="0" indent="0" algn="ctr">
              <a:buNone/>
            </a:pPr>
            <a:r>
              <a:rPr lang="en-US" sz="2400" b="1" dirty="0">
                <a:solidFill>
                  <a:srgbClr val="0B7A75"/>
                </a:solidFill>
                <a:latin typeface="Trebuchet MS" pitchFamily="34" charset="0"/>
                <a:ea typeface="Trebuchet MS" pitchFamily="34" charset="-122"/>
                <a:cs typeface="Trebuchet MS" pitchFamily="34" charset="-120"/>
              </a:rPr>
              <a:t>5</a:t>
            </a:r>
            <a:endParaRPr lang="en-US" sz="2400" dirty="0"/>
          </a:p>
        </p:txBody>
      </p:sp>
      <p:sp>
        <p:nvSpPr>
          <p:cNvPr id="33" name="Text 31"/>
          <p:cNvSpPr/>
          <p:nvPr/>
        </p:nvSpPr>
        <p:spPr>
          <a:xfrm>
            <a:off x="1005840" y="4297680"/>
            <a:ext cx="2560320" cy="585216"/>
          </a:xfrm>
          <a:prstGeom prst="rect">
            <a:avLst/>
          </a:prstGeom>
          <a:noFill/>
          <a:ln/>
        </p:spPr>
        <p:txBody>
          <a:bodyPr wrap="square" lIns="0" tIns="0" rIns="0" bIns="0" rtlCol="0" anchor="ctr"/>
          <a:lstStyle/>
          <a:p>
            <a:pPr marL="0" indent="0" algn="l">
              <a:buNone/>
            </a:pPr>
            <a:r>
              <a:rPr lang="en-US" sz="1600" b="1" dirty="0">
                <a:solidFill>
                  <a:srgbClr val="0B7A75"/>
                </a:solidFill>
                <a:latin typeface="Trebuchet MS" pitchFamily="34" charset="0"/>
                <a:ea typeface="Trebuchet MS" pitchFamily="34" charset="-122"/>
                <a:cs typeface="Trebuchet MS" pitchFamily="34" charset="-120"/>
              </a:rPr>
              <a:t>Hänsyn till omgivning och miljö</a:t>
            </a:r>
            <a:endParaRPr lang="en-US" sz="1600" dirty="0"/>
          </a:p>
        </p:txBody>
      </p:sp>
      <p:sp>
        <p:nvSpPr>
          <p:cNvPr id="34" name="Shape 32"/>
          <p:cNvSpPr/>
          <p:nvPr/>
        </p:nvSpPr>
        <p:spPr>
          <a:xfrm>
            <a:off x="3611880" y="4352544"/>
            <a:ext cx="0" cy="475488"/>
          </a:xfrm>
          <a:prstGeom prst="line">
            <a:avLst/>
          </a:prstGeom>
          <a:noFill/>
          <a:ln w="12700">
            <a:solidFill>
              <a:srgbClr val="B2DFD9"/>
            </a:solidFill>
            <a:prstDash val="solid"/>
          </a:ln>
        </p:spPr>
        <p:txBody>
          <a:bodyPr/>
          <a:lstStyle/>
          <a:p>
            <a:endParaRPr lang="sv-SE" sz="2400"/>
          </a:p>
        </p:txBody>
      </p:sp>
      <p:sp>
        <p:nvSpPr>
          <p:cNvPr id="35" name="Text 33"/>
          <p:cNvSpPr/>
          <p:nvPr/>
        </p:nvSpPr>
        <p:spPr>
          <a:xfrm>
            <a:off x="3749040" y="4297680"/>
            <a:ext cx="4800600" cy="585216"/>
          </a:xfrm>
          <a:prstGeom prst="rect">
            <a:avLst/>
          </a:prstGeom>
          <a:noFill/>
          <a:ln/>
        </p:spPr>
        <p:txBody>
          <a:bodyPr wrap="square" lIns="0" tIns="0" rIns="0" bIns="0" rtlCol="0" anchor="ctr"/>
          <a:lstStyle/>
          <a:p>
            <a:pPr marL="0" indent="0" algn="l">
              <a:buNone/>
            </a:pPr>
            <a:r>
              <a:rPr lang="en-US" sz="1400" dirty="0">
                <a:solidFill>
                  <a:srgbClr val="1A2340"/>
                </a:solidFill>
                <a:latin typeface="Calibri" pitchFamily="34" charset="0"/>
                <a:ea typeface="Calibri" pitchFamily="34" charset="-122"/>
                <a:cs typeface="Calibri" pitchFamily="34" charset="-120"/>
              </a:rPr>
              <a:t>Verksamheten ska bedrivas med respekt för natur, markägare och medtrafikanter. Medlemmar förväntas följa trafikregler och visa hänsyn i alla miljöer där cykling bedrivs.</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0">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0B7A75"/>
          </a:solidFill>
          <a:ln w="12700">
            <a:solidFill>
              <a:srgbClr val="0B7A75"/>
            </a:solidFill>
            <a:prstDash val="solid"/>
          </a:ln>
        </p:spPr>
        <p:txBody>
          <a:bodyPr/>
          <a:lstStyle/>
          <a:p>
            <a:endParaRPr lang="sv-SE"/>
          </a:p>
        </p:txBody>
      </p:sp>
      <p:sp>
        <p:nvSpPr>
          <p:cNvPr id="3" name="Shape 1"/>
          <p:cNvSpPr/>
          <p:nvPr/>
        </p:nvSpPr>
        <p:spPr>
          <a:xfrm>
            <a:off x="457200" y="182880"/>
            <a:ext cx="2665476" cy="274320"/>
          </a:xfrm>
          <a:prstGeom prst="rect">
            <a:avLst/>
          </a:prstGeom>
          <a:solidFill>
            <a:srgbClr val="0B7A75"/>
          </a:solidFill>
          <a:ln w="12700">
            <a:solidFill>
              <a:srgbClr val="0B7A75"/>
            </a:solidFill>
            <a:prstDash val="solid"/>
          </a:ln>
        </p:spPr>
        <p:txBody>
          <a:bodyPr/>
          <a:lstStyle/>
          <a:p>
            <a:endParaRPr lang="sv-SE"/>
          </a:p>
        </p:txBody>
      </p:sp>
      <p:sp>
        <p:nvSpPr>
          <p:cNvPr id="4" name="Text 2"/>
          <p:cNvSpPr/>
          <p:nvPr/>
        </p:nvSpPr>
        <p:spPr>
          <a:xfrm>
            <a:off x="457200" y="182880"/>
            <a:ext cx="2665476"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20 – BLÅ LINJEN</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Blå linjen – Vem ansvarar för vad?</a:t>
            </a:r>
            <a:endParaRPr lang="en-US" sz="3000" dirty="0"/>
          </a:p>
        </p:txBody>
      </p:sp>
      <p:sp>
        <p:nvSpPr>
          <p:cNvPr id="6" name="Shape 4"/>
          <p:cNvSpPr/>
          <p:nvPr/>
        </p:nvSpPr>
        <p:spPr>
          <a:xfrm>
            <a:off x="365760" y="1280160"/>
            <a:ext cx="2743200" cy="3383280"/>
          </a:xfrm>
          <a:prstGeom prst="rect">
            <a:avLst/>
          </a:prstGeom>
          <a:solidFill>
            <a:srgbClr val="FFFFFF"/>
          </a:solidFill>
          <a:ln w="12700">
            <a:solidFill>
              <a:srgbClr val="D6E4F7"/>
            </a:solidFill>
            <a:prstDash val="solid"/>
          </a:ln>
          <a:effectLst>
            <a:outerShdw blurRad="63500" dist="12700" dir="8100000" algn="bl" rotWithShape="0">
              <a:srgbClr val="000000">
                <a:alpha val="8000"/>
              </a:srgbClr>
            </a:outerShdw>
          </a:effectLst>
        </p:spPr>
        <p:txBody>
          <a:bodyPr/>
          <a:lstStyle/>
          <a:p>
            <a:endParaRPr lang="sv-SE" sz="2400"/>
          </a:p>
        </p:txBody>
      </p:sp>
      <p:sp>
        <p:nvSpPr>
          <p:cNvPr id="7" name="Shape 5"/>
          <p:cNvSpPr/>
          <p:nvPr/>
        </p:nvSpPr>
        <p:spPr>
          <a:xfrm>
            <a:off x="365760" y="1280160"/>
            <a:ext cx="2743200" cy="384048"/>
          </a:xfrm>
          <a:prstGeom prst="rect">
            <a:avLst/>
          </a:prstGeom>
          <a:solidFill>
            <a:srgbClr val="0B7A75"/>
          </a:solidFill>
          <a:ln w="12700">
            <a:solidFill>
              <a:srgbClr val="0B7A75"/>
            </a:solidFill>
            <a:prstDash val="solid"/>
          </a:ln>
        </p:spPr>
        <p:txBody>
          <a:bodyPr/>
          <a:lstStyle/>
          <a:p>
            <a:endParaRPr lang="sv-SE" sz="2400"/>
          </a:p>
        </p:txBody>
      </p:sp>
      <p:sp>
        <p:nvSpPr>
          <p:cNvPr id="8" name="Text 6"/>
          <p:cNvSpPr/>
          <p:nvPr/>
        </p:nvSpPr>
        <p:spPr>
          <a:xfrm>
            <a:off x="365760" y="1280160"/>
            <a:ext cx="2743200" cy="384048"/>
          </a:xfrm>
          <a:prstGeom prst="rect">
            <a:avLst/>
          </a:prstGeom>
          <a:noFill/>
          <a:ln/>
        </p:spPr>
        <p:txBody>
          <a:bodyPr wrap="square" lIns="0" tIns="0" rIns="0" bIns="0" rtlCol="0" anchor="ctr"/>
          <a:lstStyle/>
          <a:p>
            <a:pPr marL="0" indent="0" algn="ctr">
              <a:buNone/>
            </a:pPr>
            <a:r>
              <a:rPr lang="en-US" sz="1600" b="1" dirty="0">
                <a:solidFill>
                  <a:srgbClr val="FFFFFF"/>
                </a:solidFill>
                <a:latin typeface="Trebuchet MS" pitchFamily="34" charset="0"/>
                <a:ea typeface="Trebuchet MS" pitchFamily="34" charset="-122"/>
                <a:cs typeface="Trebuchet MS" pitchFamily="34" charset="-120"/>
              </a:rPr>
              <a:t>Ledare &amp; funktionärer</a:t>
            </a:r>
            <a:endParaRPr lang="en-US" sz="1600" dirty="0"/>
          </a:p>
        </p:txBody>
      </p:sp>
      <p:sp>
        <p:nvSpPr>
          <p:cNvPr id="9" name="Text 7"/>
          <p:cNvSpPr/>
          <p:nvPr/>
        </p:nvSpPr>
        <p:spPr>
          <a:xfrm>
            <a:off x="502920" y="1719072"/>
            <a:ext cx="2468880" cy="2834640"/>
          </a:xfrm>
          <a:prstGeom prst="rect">
            <a:avLst/>
          </a:prstGeom>
          <a:noFill/>
          <a:ln/>
        </p:spPr>
        <p:txBody>
          <a:bodyPr wrap="square" rtlCol="0" anchor="t"/>
          <a:lstStyle/>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Tydliga, trygga och positiva förebilder</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Skapar struktur, säkerhet och god stämning</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Ansvarar för kommunikation inom sin grupp</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Agerar vid olämpligt beteende – kontaktar styrelsen vid behov</a:t>
            </a:r>
            <a:endParaRPr lang="en-US" sz="1600" dirty="0"/>
          </a:p>
        </p:txBody>
      </p:sp>
      <p:sp>
        <p:nvSpPr>
          <p:cNvPr id="10" name="Shape 8"/>
          <p:cNvSpPr/>
          <p:nvPr/>
        </p:nvSpPr>
        <p:spPr>
          <a:xfrm>
            <a:off x="3291840" y="1280160"/>
            <a:ext cx="2743200" cy="3383280"/>
          </a:xfrm>
          <a:prstGeom prst="rect">
            <a:avLst/>
          </a:prstGeom>
          <a:solidFill>
            <a:srgbClr val="FFFFFF"/>
          </a:solidFill>
          <a:ln w="12700">
            <a:solidFill>
              <a:srgbClr val="D6E4F7"/>
            </a:solidFill>
            <a:prstDash val="solid"/>
          </a:ln>
          <a:effectLst>
            <a:outerShdw blurRad="63500" dist="12700" dir="8100000" algn="bl" rotWithShape="0">
              <a:srgbClr val="000000">
                <a:alpha val="8000"/>
              </a:srgbClr>
            </a:outerShdw>
          </a:effectLst>
        </p:spPr>
        <p:txBody>
          <a:bodyPr/>
          <a:lstStyle/>
          <a:p>
            <a:endParaRPr lang="sv-SE" sz="2400"/>
          </a:p>
        </p:txBody>
      </p:sp>
      <p:sp>
        <p:nvSpPr>
          <p:cNvPr id="11" name="Shape 9"/>
          <p:cNvSpPr/>
          <p:nvPr/>
        </p:nvSpPr>
        <p:spPr>
          <a:xfrm>
            <a:off x="3291840" y="1280160"/>
            <a:ext cx="2743200" cy="384048"/>
          </a:xfrm>
          <a:prstGeom prst="rect">
            <a:avLst/>
          </a:prstGeom>
          <a:solidFill>
            <a:srgbClr val="2979C8"/>
          </a:solidFill>
          <a:ln w="12700">
            <a:solidFill>
              <a:srgbClr val="2979C8"/>
            </a:solidFill>
            <a:prstDash val="solid"/>
          </a:ln>
        </p:spPr>
        <p:txBody>
          <a:bodyPr/>
          <a:lstStyle/>
          <a:p>
            <a:endParaRPr lang="sv-SE" sz="2400"/>
          </a:p>
        </p:txBody>
      </p:sp>
      <p:sp>
        <p:nvSpPr>
          <p:cNvPr id="12" name="Text 10"/>
          <p:cNvSpPr/>
          <p:nvPr/>
        </p:nvSpPr>
        <p:spPr>
          <a:xfrm>
            <a:off x="3291840" y="1280160"/>
            <a:ext cx="2743200" cy="384048"/>
          </a:xfrm>
          <a:prstGeom prst="rect">
            <a:avLst/>
          </a:prstGeom>
          <a:noFill/>
          <a:ln/>
        </p:spPr>
        <p:txBody>
          <a:bodyPr wrap="square" lIns="0" tIns="0" rIns="0" bIns="0" rtlCol="0" anchor="ctr"/>
          <a:lstStyle/>
          <a:p>
            <a:pPr marL="0" indent="0" algn="ctr">
              <a:buNone/>
            </a:pPr>
            <a:r>
              <a:rPr lang="en-US" sz="1600" b="1" dirty="0">
                <a:solidFill>
                  <a:srgbClr val="FFFFFF"/>
                </a:solidFill>
                <a:latin typeface="Trebuchet MS" pitchFamily="34" charset="0"/>
                <a:ea typeface="Trebuchet MS" pitchFamily="34" charset="-122"/>
                <a:cs typeface="Trebuchet MS" pitchFamily="34" charset="-120"/>
              </a:rPr>
              <a:t>Föräldrar</a:t>
            </a:r>
            <a:endParaRPr lang="en-US" sz="1600" dirty="0"/>
          </a:p>
        </p:txBody>
      </p:sp>
      <p:sp>
        <p:nvSpPr>
          <p:cNvPr id="13" name="Text 11"/>
          <p:cNvSpPr/>
          <p:nvPr/>
        </p:nvSpPr>
        <p:spPr>
          <a:xfrm>
            <a:off x="3429000" y="1719072"/>
            <a:ext cx="2468880" cy="2834640"/>
          </a:xfrm>
          <a:prstGeom prst="rect">
            <a:avLst/>
          </a:prstGeom>
          <a:noFill/>
          <a:ln/>
        </p:spPr>
        <p:txBody>
          <a:bodyPr wrap="square" rtlCol="0" anchor="t"/>
          <a:lstStyle/>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Stöttar utan att pressa</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Bidrar till en trygg och uppmuntrande miljö</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Respekterar ledarnas ansvar och beslut</a:t>
            </a:r>
            <a:endParaRPr lang="en-US" sz="1600" dirty="0"/>
          </a:p>
        </p:txBody>
      </p:sp>
      <p:sp>
        <p:nvSpPr>
          <p:cNvPr id="14" name="Shape 12"/>
          <p:cNvSpPr/>
          <p:nvPr/>
        </p:nvSpPr>
        <p:spPr>
          <a:xfrm>
            <a:off x="6217920" y="1280160"/>
            <a:ext cx="2743200" cy="3383280"/>
          </a:xfrm>
          <a:prstGeom prst="rect">
            <a:avLst/>
          </a:prstGeom>
          <a:solidFill>
            <a:srgbClr val="FFFFFF"/>
          </a:solidFill>
          <a:ln w="12700">
            <a:solidFill>
              <a:srgbClr val="D6E4F7"/>
            </a:solidFill>
            <a:prstDash val="solid"/>
          </a:ln>
          <a:effectLst>
            <a:outerShdw blurRad="63500" dist="12700" dir="8100000" algn="bl" rotWithShape="0">
              <a:srgbClr val="000000">
                <a:alpha val="8000"/>
              </a:srgbClr>
            </a:outerShdw>
          </a:effectLst>
        </p:spPr>
        <p:txBody>
          <a:bodyPr/>
          <a:lstStyle/>
          <a:p>
            <a:endParaRPr lang="sv-SE" sz="2400"/>
          </a:p>
        </p:txBody>
      </p:sp>
      <p:sp>
        <p:nvSpPr>
          <p:cNvPr id="15" name="Shape 13"/>
          <p:cNvSpPr/>
          <p:nvPr/>
        </p:nvSpPr>
        <p:spPr>
          <a:xfrm>
            <a:off x="6217920" y="1280160"/>
            <a:ext cx="2743200" cy="384048"/>
          </a:xfrm>
          <a:prstGeom prst="rect">
            <a:avLst/>
          </a:prstGeom>
          <a:solidFill>
            <a:srgbClr val="0D2B5C"/>
          </a:solidFill>
          <a:ln w="12700">
            <a:solidFill>
              <a:srgbClr val="0D2B5C"/>
            </a:solidFill>
            <a:prstDash val="solid"/>
          </a:ln>
        </p:spPr>
        <p:txBody>
          <a:bodyPr/>
          <a:lstStyle/>
          <a:p>
            <a:endParaRPr lang="sv-SE" sz="2400"/>
          </a:p>
        </p:txBody>
      </p:sp>
      <p:sp>
        <p:nvSpPr>
          <p:cNvPr id="16" name="Text 14"/>
          <p:cNvSpPr/>
          <p:nvPr/>
        </p:nvSpPr>
        <p:spPr>
          <a:xfrm>
            <a:off x="6217920" y="1280160"/>
            <a:ext cx="2743200" cy="384048"/>
          </a:xfrm>
          <a:prstGeom prst="rect">
            <a:avLst/>
          </a:prstGeom>
          <a:noFill/>
          <a:ln/>
        </p:spPr>
        <p:txBody>
          <a:bodyPr wrap="square" lIns="0" tIns="0" rIns="0" bIns="0" rtlCol="0" anchor="ctr"/>
          <a:lstStyle/>
          <a:p>
            <a:pPr marL="0" indent="0" algn="ctr">
              <a:buNone/>
            </a:pPr>
            <a:r>
              <a:rPr lang="en-US" sz="1600" b="1" dirty="0">
                <a:solidFill>
                  <a:srgbClr val="FFFFFF"/>
                </a:solidFill>
                <a:latin typeface="Trebuchet MS" pitchFamily="34" charset="0"/>
                <a:ea typeface="Trebuchet MS" pitchFamily="34" charset="-122"/>
                <a:cs typeface="Trebuchet MS" pitchFamily="34" charset="-120"/>
              </a:rPr>
              <a:t>Styrelsen</a:t>
            </a:r>
            <a:endParaRPr lang="en-US" sz="1600" dirty="0"/>
          </a:p>
        </p:txBody>
      </p:sp>
      <p:sp>
        <p:nvSpPr>
          <p:cNvPr id="17" name="Text 15"/>
          <p:cNvSpPr/>
          <p:nvPr/>
        </p:nvSpPr>
        <p:spPr>
          <a:xfrm>
            <a:off x="6355080" y="1719072"/>
            <a:ext cx="2468880" cy="2834640"/>
          </a:xfrm>
          <a:prstGeom prst="rect">
            <a:avLst/>
          </a:prstGeom>
          <a:noFill/>
          <a:ln/>
        </p:spPr>
        <p:txBody>
          <a:bodyPr wrap="square" rtlCol="0" anchor="t"/>
          <a:lstStyle/>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Ansvarar för att värdegrunden hålls levande</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Säkerställer rutiner för trygg idrott</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Följer upp och hanterar avvikelser vid behov</a:t>
            </a:r>
            <a:endParaRPr lang="en-US" sz="1600" dirty="0"/>
          </a:p>
        </p:txBody>
      </p:sp>
      <p:sp>
        <p:nvSpPr>
          <p:cNvPr id="18" name="Shape 16"/>
          <p:cNvSpPr/>
          <p:nvPr/>
        </p:nvSpPr>
        <p:spPr>
          <a:xfrm>
            <a:off x="365760" y="4800600"/>
            <a:ext cx="8412480" cy="347472"/>
          </a:xfrm>
          <a:prstGeom prst="rect">
            <a:avLst/>
          </a:prstGeom>
          <a:solidFill>
            <a:srgbClr val="0B7A75"/>
          </a:solidFill>
          <a:ln w="12700">
            <a:solidFill>
              <a:srgbClr val="0B7A75"/>
            </a:solidFill>
            <a:prstDash val="solid"/>
          </a:ln>
        </p:spPr>
        <p:txBody>
          <a:bodyPr/>
          <a:lstStyle/>
          <a:p>
            <a:endParaRPr lang="sv-SE"/>
          </a:p>
        </p:txBody>
      </p:sp>
      <p:sp>
        <p:nvSpPr>
          <p:cNvPr id="19" name="Text 17"/>
          <p:cNvSpPr/>
          <p:nvPr/>
        </p:nvSpPr>
        <p:spPr>
          <a:xfrm>
            <a:off x="365760" y="4800600"/>
            <a:ext cx="8412480" cy="347472"/>
          </a:xfrm>
          <a:prstGeom prst="rect">
            <a:avLst/>
          </a:prstGeom>
          <a:noFill/>
          <a:ln/>
        </p:spPr>
        <p:txBody>
          <a:bodyPr wrap="square" lIns="0" tIns="0" rIns="0" bIns="0" rtlCol="0" anchor="ctr"/>
          <a:lstStyle/>
          <a:p>
            <a:pPr marL="0" indent="0" algn="ctr">
              <a:buNone/>
            </a:pPr>
            <a:r>
              <a:rPr lang="en-US" sz="1200" i="1" dirty="0">
                <a:solidFill>
                  <a:srgbClr val="FFFFFF"/>
                </a:solidFill>
                <a:latin typeface="Calibri" pitchFamily="34" charset="0"/>
                <a:ea typeface="Calibri" pitchFamily="34" charset="-122"/>
                <a:cs typeface="Calibri" pitchFamily="34" charset="-120"/>
              </a:rPr>
              <a:t>Vi cyklar tillsammans mot gemensamma mål</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1">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1298448"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1298448"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21</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Övriga frågor</a:t>
            </a:r>
            <a:endParaRPr lang="en-US" sz="3000" dirty="0"/>
          </a:p>
        </p:txBody>
      </p:sp>
      <p:sp>
        <p:nvSpPr>
          <p:cNvPr id="6" name="Shape 4"/>
          <p:cNvSpPr/>
          <p:nvPr/>
        </p:nvSpPr>
        <p:spPr>
          <a:xfrm>
            <a:off x="731520" y="1371600"/>
            <a:ext cx="7680960" cy="3200400"/>
          </a:xfrm>
          <a:prstGeom prst="rect">
            <a:avLst/>
          </a:prstGeom>
          <a:solidFill>
            <a:srgbClr val="EEF3FA"/>
          </a:solidFill>
          <a:ln w="12700">
            <a:solidFill>
              <a:srgbClr val="D6E4F7"/>
            </a:solidFill>
            <a:prstDash val="solid"/>
          </a:ln>
        </p:spPr>
        <p:txBody>
          <a:bodyPr/>
          <a:lstStyle/>
          <a:p>
            <a:endParaRPr lang="sv-SE"/>
          </a:p>
        </p:txBody>
      </p:sp>
      <p:sp>
        <p:nvSpPr>
          <p:cNvPr id="7" name="Text 5"/>
          <p:cNvSpPr/>
          <p:nvPr/>
        </p:nvSpPr>
        <p:spPr>
          <a:xfrm>
            <a:off x="731520" y="1371600"/>
            <a:ext cx="7680960" cy="3200400"/>
          </a:xfrm>
          <a:prstGeom prst="rect">
            <a:avLst/>
          </a:prstGeom>
          <a:noFill/>
          <a:ln/>
        </p:spPr>
        <p:txBody>
          <a:bodyPr wrap="square" rtlCol="0" anchor="ctr"/>
          <a:lstStyle/>
          <a:p>
            <a:pPr marL="0" indent="0" algn="ctr">
              <a:buNone/>
            </a:pPr>
            <a:r>
              <a:rPr lang="en-US" sz="1600" i="1" dirty="0">
                <a:solidFill>
                  <a:srgbClr val="8EACD4"/>
                </a:solidFill>
                <a:latin typeface="Calibri" pitchFamily="34" charset="0"/>
                <a:ea typeface="Calibri" pitchFamily="34" charset="-122"/>
                <a:cs typeface="Calibri" pitchFamily="34" charset="-120"/>
              </a:rPr>
              <a:t>[ Öppnas för frågor och kommentarer från mötesdeltagarna ]</a:t>
            </a: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2">
    <p:bg>
      <p:bgPr>
        <a:solidFill>
          <a:srgbClr val="0D2B5C"/>
        </a:solidFill>
        <a:effectLst/>
      </p:bgPr>
    </p:bg>
    <p:spTree>
      <p:nvGrpSpPr>
        <p:cNvPr id="1" name=""/>
        <p:cNvGrpSpPr/>
        <p:nvPr/>
      </p:nvGrpSpPr>
      <p:grpSpPr>
        <a:xfrm>
          <a:off x="0" y="0"/>
          <a:ext cx="0" cy="0"/>
          <a:chOff x="0" y="0"/>
          <a:chExt cx="0" cy="0"/>
        </a:xfrm>
      </p:grpSpPr>
      <p:sp>
        <p:nvSpPr>
          <p:cNvPr id="2" name="Shape 0"/>
          <p:cNvSpPr/>
          <p:nvPr/>
        </p:nvSpPr>
        <p:spPr>
          <a:xfrm>
            <a:off x="6583680" y="-731520"/>
            <a:ext cx="4114800" cy="4114800"/>
          </a:xfrm>
          <a:prstGeom prst="ellipse">
            <a:avLst/>
          </a:prstGeom>
          <a:solidFill>
            <a:srgbClr val="1565C0">
              <a:alpha val="35000"/>
            </a:srgbClr>
          </a:solidFill>
          <a:ln w="12700">
            <a:solidFill>
              <a:srgbClr val="1565C0">
                <a:alpha val="35000"/>
              </a:srgbClr>
            </a:solidFill>
            <a:prstDash val="solid"/>
          </a:ln>
        </p:spPr>
        <p:txBody>
          <a:bodyPr/>
          <a:lstStyle/>
          <a:p>
            <a:endParaRPr lang="sv-SE"/>
          </a:p>
        </p:txBody>
      </p:sp>
      <p:sp>
        <p:nvSpPr>
          <p:cNvPr id="3" name="Shape 1"/>
          <p:cNvSpPr/>
          <p:nvPr/>
        </p:nvSpPr>
        <p:spPr>
          <a:xfrm>
            <a:off x="-914400" y="3200400"/>
            <a:ext cx="2743200" cy="2743200"/>
          </a:xfrm>
          <a:prstGeom prst="ellipse">
            <a:avLst/>
          </a:prstGeom>
          <a:solidFill>
            <a:srgbClr val="E8A014">
              <a:alpha val="20000"/>
            </a:srgbClr>
          </a:solidFill>
          <a:ln w="12700">
            <a:solidFill>
              <a:srgbClr val="E8A014">
                <a:alpha val="20000"/>
              </a:srgbClr>
            </a:solidFill>
            <a:prstDash val="solid"/>
          </a:ln>
        </p:spPr>
        <p:txBody>
          <a:bodyPr/>
          <a:lstStyle/>
          <a:p>
            <a:endParaRPr lang="sv-SE"/>
          </a:p>
        </p:txBody>
      </p:sp>
      <p:sp>
        <p:nvSpPr>
          <p:cNvPr id="4" name="Shape 2"/>
          <p:cNvSpPr/>
          <p:nvPr/>
        </p:nvSpPr>
        <p:spPr>
          <a:xfrm>
            <a:off x="457200" y="182880"/>
            <a:ext cx="1298448" cy="274320"/>
          </a:xfrm>
          <a:prstGeom prst="rect">
            <a:avLst/>
          </a:prstGeom>
          <a:solidFill>
            <a:srgbClr val="E8A014"/>
          </a:solidFill>
          <a:ln w="12700">
            <a:solidFill>
              <a:srgbClr val="E8A014"/>
            </a:solidFill>
            <a:prstDash val="solid"/>
          </a:ln>
        </p:spPr>
        <p:txBody>
          <a:bodyPr/>
          <a:lstStyle/>
          <a:p>
            <a:endParaRPr lang="sv-SE"/>
          </a:p>
        </p:txBody>
      </p:sp>
      <p:sp>
        <p:nvSpPr>
          <p:cNvPr id="5" name="Text 3"/>
          <p:cNvSpPr/>
          <p:nvPr/>
        </p:nvSpPr>
        <p:spPr>
          <a:xfrm>
            <a:off x="457200" y="182880"/>
            <a:ext cx="1298448"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22</a:t>
            </a:r>
            <a:endParaRPr lang="en-US" sz="800" dirty="0"/>
          </a:p>
        </p:txBody>
      </p:sp>
      <p:sp>
        <p:nvSpPr>
          <p:cNvPr id="6" name="Shape 4"/>
          <p:cNvSpPr/>
          <p:nvPr/>
        </p:nvSpPr>
        <p:spPr>
          <a:xfrm>
            <a:off x="457200" y="1554480"/>
            <a:ext cx="91440" cy="1645920"/>
          </a:xfrm>
          <a:prstGeom prst="rect">
            <a:avLst/>
          </a:prstGeom>
          <a:solidFill>
            <a:srgbClr val="E8A014"/>
          </a:solidFill>
          <a:ln w="12700">
            <a:solidFill>
              <a:srgbClr val="E8A014"/>
            </a:solidFill>
            <a:prstDash val="solid"/>
          </a:ln>
        </p:spPr>
        <p:txBody>
          <a:bodyPr/>
          <a:lstStyle/>
          <a:p>
            <a:endParaRPr lang="sv-SE"/>
          </a:p>
        </p:txBody>
      </p:sp>
      <p:sp>
        <p:nvSpPr>
          <p:cNvPr id="7" name="Text 5"/>
          <p:cNvSpPr/>
          <p:nvPr/>
        </p:nvSpPr>
        <p:spPr>
          <a:xfrm>
            <a:off x="685800" y="1554480"/>
            <a:ext cx="6858000" cy="777240"/>
          </a:xfrm>
          <a:prstGeom prst="rect">
            <a:avLst/>
          </a:prstGeom>
          <a:noFill/>
          <a:ln/>
        </p:spPr>
        <p:txBody>
          <a:bodyPr wrap="square" lIns="0" tIns="0" rIns="0" bIns="0" rtlCol="0" anchor="ctr"/>
          <a:lstStyle/>
          <a:p>
            <a:pPr marL="0" indent="0" algn="l">
              <a:buNone/>
            </a:pPr>
            <a:r>
              <a:rPr lang="en-US" sz="3600" b="1" dirty="0">
                <a:solidFill>
                  <a:srgbClr val="FFFFFF"/>
                </a:solidFill>
                <a:latin typeface="Trebuchet MS" pitchFamily="34" charset="0"/>
                <a:ea typeface="Trebuchet MS" pitchFamily="34" charset="-122"/>
                <a:cs typeface="Trebuchet MS" pitchFamily="34" charset="-120"/>
              </a:rPr>
              <a:t>Tack för ett bra möte!</a:t>
            </a:r>
            <a:endParaRPr lang="en-US" sz="3600" dirty="0"/>
          </a:p>
        </p:txBody>
      </p:sp>
      <p:sp>
        <p:nvSpPr>
          <p:cNvPr id="8" name="Text 6"/>
          <p:cNvSpPr/>
          <p:nvPr/>
        </p:nvSpPr>
        <p:spPr>
          <a:xfrm>
            <a:off x="685800" y="2377440"/>
            <a:ext cx="6858000" cy="457200"/>
          </a:xfrm>
          <a:prstGeom prst="rect">
            <a:avLst/>
          </a:prstGeom>
          <a:noFill/>
          <a:ln/>
        </p:spPr>
        <p:txBody>
          <a:bodyPr wrap="square" lIns="0" tIns="0" rIns="0" bIns="0" rtlCol="0" anchor="ctr"/>
          <a:lstStyle/>
          <a:p>
            <a:pPr marL="0" indent="0" algn="l">
              <a:buNone/>
            </a:pPr>
            <a:r>
              <a:rPr lang="en-US" sz="1800" dirty="0">
                <a:solidFill>
                  <a:srgbClr val="E8A014"/>
                </a:solidFill>
                <a:latin typeface="Trebuchet MS" pitchFamily="34" charset="0"/>
                <a:ea typeface="Trebuchet MS" pitchFamily="34" charset="-122"/>
                <a:cs typeface="Trebuchet MS" pitchFamily="34" charset="-120"/>
              </a:rPr>
              <a:t>Mötet förklaras avslutat</a:t>
            </a:r>
            <a:endParaRPr lang="en-US" sz="1800" dirty="0"/>
          </a:p>
        </p:txBody>
      </p:sp>
      <p:sp>
        <p:nvSpPr>
          <p:cNvPr id="9" name="Text 7"/>
          <p:cNvSpPr/>
          <p:nvPr/>
        </p:nvSpPr>
        <p:spPr>
          <a:xfrm>
            <a:off x="685800" y="3154680"/>
            <a:ext cx="6858000" cy="365760"/>
          </a:xfrm>
          <a:prstGeom prst="rect">
            <a:avLst/>
          </a:prstGeom>
          <a:noFill/>
          <a:ln/>
        </p:spPr>
        <p:txBody>
          <a:bodyPr wrap="square" lIns="0" tIns="0" rIns="0" bIns="0" rtlCol="0" anchor="ctr"/>
          <a:lstStyle/>
          <a:p>
            <a:pPr marL="0" indent="0" algn="l">
              <a:buNone/>
            </a:pPr>
            <a:r>
              <a:rPr lang="en-US" sz="1300" dirty="0">
                <a:solidFill>
                  <a:srgbClr val="7090C0"/>
                </a:solidFill>
                <a:latin typeface="Calibri" pitchFamily="34" charset="0"/>
                <a:ea typeface="Calibri" pitchFamily="34" charset="-122"/>
                <a:cs typeface="Calibri" pitchFamily="34" charset="-120"/>
              </a:rPr>
              <a:t>Uddevalla Cykelklubb  ·  uddevallack.se</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1403604"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1403604"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1–6</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Mötets öppnande &amp; formalia</a:t>
            </a:r>
            <a:endParaRPr lang="en-US" sz="3000" dirty="0"/>
          </a:p>
        </p:txBody>
      </p:sp>
      <p:sp>
        <p:nvSpPr>
          <p:cNvPr id="6" name="Shape 4"/>
          <p:cNvSpPr/>
          <p:nvPr/>
        </p:nvSpPr>
        <p:spPr>
          <a:xfrm>
            <a:off x="457200" y="1261872"/>
            <a:ext cx="8229600" cy="521208"/>
          </a:xfrm>
          <a:prstGeom prst="rect">
            <a:avLst/>
          </a:prstGeom>
          <a:solidFill>
            <a:srgbClr val="FFFFFF"/>
          </a:solidFill>
          <a:ln w="6350">
            <a:solidFill>
              <a:srgbClr val="D6E4F7"/>
            </a:solidFill>
            <a:prstDash val="solid"/>
          </a:ln>
        </p:spPr>
        <p:txBody>
          <a:bodyPr/>
          <a:lstStyle/>
          <a:p>
            <a:endParaRPr lang="sv-SE" sz="2400"/>
          </a:p>
        </p:txBody>
      </p:sp>
      <p:sp>
        <p:nvSpPr>
          <p:cNvPr id="7" name="Text 5"/>
          <p:cNvSpPr/>
          <p:nvPr/>
        </p:nvSpPr>
        <p:spPr>
          <a:xfrm>
            <a:off x="548640" y="1298448"/>
            <a:ext cx="411480" cy="448056"/>
          </a:xfrm>
          <a:prstGeom prst="rect">
            <a:avLst/>
          </a:prstGeom>
          <a:noFill/>
          <a:ln/>
        </p:spPr>
        <p:txBody>
          <a:bodyPr wrap="square" lIns="0" tIns="0" rIns="0" bIns="0" rtlCol="0" anchor="ctr"/>
          <a:lstStyle/>
          <a:p>
            <a:pPr marL="0" indent="0" algn="r">
              <a:buNone/>
            </a:pPr>
            <a:r>
              <a:rPr lang="en-US" sz="1600" b="1" dirty="0">
                <a:solidFill>
                  <a:srgbClr val="E8A014"/>
                </a:solidFill>
                <a:latin typeface="Trebuchet MS" pitchFamily="34" charset="0"/>
                <a:ea typeface="Trebuchet MS" pitchFamily="34" charset="-122"/>
                <a:cs typeface="Trebuchet MS" pitchFamily="34" charset="-120"/>
              </a:rPr>
              <a:t>1.</a:t>
            </a:r>
            <a:endParaRPr lang="en-US" sz="1600" dirty="0"/>
          </a:p>
        </p:txBody>
      </p:sp>
      <p:sp>
        <p:nvSpPr>
          <p:cNvPr id="8" name="Text 6"/>
          <p:cNvSpPr/>
          <p:nvPr/>
        </p:nvSpPr>
        <p:spPr>
          <a:xfrm>
            <a:off x="1005840" y="1298448"/>
            <a:ext cx="2926080" cy="448056"/>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Mötet öppnas</a:t>
            </a:r>
            <a:endParaRPr lang="en-US" sz="1600" dirty="0"/>
          </a:p>
        </p:txBody>
      </p:sp>
      <p:sp>
        <p:nvSpPr>
          <p:cNvPr id="9" name="Text 7"/>
          <p:cNvSpPr/>
          <p:nvPr/>
        </p:nvSpPr>
        <p:spPr>
          <a:xfrm>
            <a:off x="4023360" y="1298448"/>
            <a:ext cx="4572000" cy="448056"/>
          </a:xfrm>
          <a:prstGeom prst="rect">
            <a:avLst/>
          </a:prstGeom>
          <a:noFill/>
          <a:ln/>
        </p:spPr>
        <p:txBody>
          <a:bodyPr wrap="square" lIns="0" tIns="0" rIns="0" bIns="0" rtlCol="0" anchor="ctr"/>
          <a:lstStyle/>
          <a:p>
            <a:pPr marL="0" indent="0" algn="l">
              <a:buNone/>
            </a:pPr>
            <a:r>
              <a:rPr lang="en-US" sz="1400" dirty="0">
                <a:solidFill>
                  <a:srgbClr val="4E6080"/>
                </a:solidFill>
                <a:latin typeface="Calibri" pitchFamily="34" charset="0"/>
                <a:ea typeface="Calibri" pitchFamily="34" charset="-122"/>
                <a:cs typeface="Calibri" pitchFamily="34" charset="-120"/>
              </a:rPr>
              <a:t>Ordföranden förklarar mötet öppnat och hälsar välkommen.</a:t>
            </a:r>
            <a:endParaRPr lang="en-US" sz="1400" dirty="0"/>
          </a:p>
        </p:txBody>
      </p:sp>
      <p:sp>
        <p:nvSpPr>
          <p:cNvPr id="10" name="Shape 8"/>
          <p:cNvSpPr/>
          <p:nvPr/>
        </p:nvSpPr>
        <p:spPr>
          <a:xfrm>
            <a:off x="457200" y="1865376"/>
            <a:ext cx="8229600" cy="521208"/>
          </a:xfrm>
          <a:prstGeom prst="rect">
            <a:avLst/>
          </a:prstGeom>
          <a:solidFill>
            <a:srgbClr val="EEF3FA"/>
          </a:solidFill>
          <a:ln w="6350">
            <a:solidFill>
              <a:srgbClr val="D6E4F7"/>
            </a:solidFill>
            <a:prstDash val="solid"/>
          </a:ln>
        </p:spPr>
        <p:txBody>
          <a:bodyPr/>
          <a:lstStyle/>
          <a:p>
            <a:endParaRPr lang="sv-SE" sz="2400"/>
          </a:p>
        </p:txBody>
      </p:sp>
      <p:sp>
        <p:nvSpPr>
          <p:cNvPr id="11" name="Text 9"/>
          <p:cNvSpPr/>
          <p:nvPr/>
        </p:nvSpPr>
        <p:spPr>
          <a:xfrm>
            <a:off x="548640" y="1901952"/>
            <a:ext cx="411480" cy="448056"/>
          </a:xfrm>
          <a:prstGeom prst="rect">
            <a:avLst/>
          </a:prstGeom>
          <a:noFill/>
          <a:ln/>
        </p:spPr>
        <p:txBody>
          <a:bodyPr wrap="square" lIns="0" tIns="0" rIns="0" bIns="0" rtlCol="0" anchor="ctr"/>
          <a:lstStyle/>
          <a:p>
            <a:pPr marL="0" indent="0" algn="r">
              <a:buNone/>
            </a:pPr>
            <a:r>
              <a:rPr lang="en-US" sz="1600" b="1" dirty="0">
                <a:solidFill>
                  <a:srgbClr val="E8A014"/>
                </a:solidFill>
                <a:latin typeface="Trebuchet MS" pitchFamily="34" charset="0"/>
                <a:ea typeface="Trebuchet MS" pitchFamily="34" charset="-122"/>
                <a:cs typeface="Trebuchet MS" pitchFamily="34" charset="-120"/>
              </a:rPr>
              <a:t>2.</a:t>
            </a:r>
            <a:endParaRPr lang="en-US" sz="1600" dirty="0"/>
          </a:p>
        </p:txBody>
      </p:sp>
      <p:sp>
        <p:nvSpPr>
          <p:cNvPr id="12" name="Text 10"/>
          <p:cNvSpPr/>
          <p:nvPr/>
        </p:nvSpPr>
        <p:spPr>
          <a:xfrm>
            <a:off x="1005840" y="1901952"/>
            <a:ext cx="2926080" cy="448056"/>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Fastställande av dagordning</a:t>
            </a:r>
            <a:endParaRPr lang="en-US" sz="1600" dirty="0"/>
          </a:p>
        </p:txBody>
      </p:sp>
      <p:sp>
        <p:nvSpPr>
          <p:cNvPr id="13" name="Text 11"/>
          <p:cNvSpPr/>
          <p:nvPr/>
        </p:nvSpPr>
        <p:spPr>
          <a:xfrm>
            <a:off x="4023360" y="1901952"/>
            <a:ext cx="4572000" cy="448056"/>
          </a:xfrm>
          <a:prstGeom prst="rect">
            <a:avLst/>
          </a:prstGeom>
          <a:noFill/>
          <a:ln/>
        </p:spPr>
        <p:txBody>
          <a:bodyPr wrap="square" lIns="0" tIns="0" rIns="0" bIns="0" rtlCol="0" anchor="ctr"/>
          <a:lstStyle/>
          <a:p>
            <a:pPr marL="0" indent="0" algn="l">
              <a:buNone/>
            </a:pPr>
            <a:r>
              <a:rPr lang="en-US" sz="1400" dirty="0">
                <a:solidFill>
                  <a:srgbClr val="4E6080"/>
                </a:solidFill>
                <a:latin typeface="Calibri" pitchFamily="34" charset="0"/>
                <a:ea typeface="Calibri" pitchFamily="34" charset="-122"/>
                <a:cs typeface="Calibri" pitchFamily="34" charset="-120"/>
              </a:rPr>
              <a:t>Mötet beslutar att fastställa dagordningen.</a:t>
            </a:r>
            <a:endParaRPr lang="en-US" sz="1400" dirty="0"/>
          </a:p>
        </p:txBody>
      </p:sp>
      <p:sp>
        <p:nvSpPr>
          <p:cNvPr id="14" name="Shape 12"/>
          <p:cNvSpPr/>
          <p:nvPr/>
        </p:nvSpPr>
        <p:spPr>
          <a:xfrm>
            <a:off x="457200" y="2468880"/>
            <a:ext cx="8229600" cy="521208"/>
          </a:xfrm>
          <a:prstGeom prst="rect">
            <a:avLst/>
          </a:prstGeom>
          <a:solidFill>
            <a:srgbClr val="FFFFFF"/>
          </a:solidFill>
          <a:ln w="6350">
            <a:solidFill>
              <a:srgbClr val="D6E4F7"/>
            </a:solidFill>
            <a:prstDash val="solid"/>
          </a:ln>
        </p:spPr>
        <p:txBody>
          <a:bodyPr/>
          <a:lstStyle/>
          <a:p>
            <a:endParaRPr lang="sv-SE" sz="2400"/>
          </a:p>
        </p:txBody>
      </p:sp>
      <p:sp>
        <p:nvSpPr>
          <p:cNvPr id="15" name="Text 13"/>
          <p:cNvSpPr/>
          <p:nvPr/>
        </p:nvSpPr>
        <p:spPr>
          <a:xfrm>
            <a:off x="548640" y="2505456"/>
            <a:ext cx="411480" cy="448056"/>
          </a:xfrm>
          <a:prstGeom prst="rect">
            <a:avLst/>
          </a:prstGeom>
          <a:noFill/>
          <a:ln/>
        </p:spPr>
        <p:txBody>
          <a:bodyPr wrap="square" lIns="0" tIns="0" rIns="0" bIns="0" rtlCol="0" anchor="ctr"/>
          <a:lstStyle/>
          <a:p>
            <a:pPr marL="0" indent="0" algn="r">
              <a:buNone/>
            </a:pPr>
            <a:r>
              <a:rPr lang="en-US" sz="1600" b="1" dirty="0">
                <a:solidFill>
                  <a:srgbClr val="E8A014"/>
                </a:solidFill>
                <a:latin typeface="Trebuchet MS" pitchFamily="34" charset="0"/>
                <a:ea typeface="Trebuchet MS" pitchFamily="34" charset="-122"/>
                <a:cs typeface="Trebuchet MS" pitchFamily="34" charset="-120"/>
              </a:rPr>
              <a:t>3.</a:t>
            </a:r>
            <a:endParaRPr lang="en-US" sz="1600" dirty="0"/>
          </a:p>
        </p:txBody>
      </p:sp>
      <p:sp>
        <p:nvSpPr>
          <p:cNvPr id="16" name="Text 14"/>
          <p:cNvSpPr/>
          <p:nvPr/>
        </p:nvSpPr>
        <p:spPr>
          <a:xfrm>
            <a:off x="1005840" y="2505456"/>
            <a:ext cx="2926080" cy="448056"/>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Kallelse i rätt tid?</a:t>
            </a:r>
            <a:endParaRPr lang="en-US" sz="1600" dirty="0"/>
          </a:p>
        </p:txBody>
      </p:sp>
      <p:sp>
        <p:nvSpPr>
          <p:cNvPr id="17" name="Text 15"/>
          <p:cNvSpPr/>
          <p:nvPr/>
        </p:nvSpPr>
        <p:spPr>
          <a:xfrm>
            <a:off x="4023360" y="2505456"/>
            <a:ext cx="4572000" cy="448056"/>
          </a:xfrm>
          <a:prstGeom prst="rect">
            <a:avLst/>
          </a:prstGeom>
          <a:noFill/>
          <a:ln/>
        </p:spPr>
        <p:txBody>
          <a:bodyPr wrap="square" lIns="0" tIns="0" rIns="0" bIns="0" rtlCol="0" anchor="ctr"/>
          <a:lstStyle/>
          <a:p>
            <a:pPr marL="0" indent="0" algn="l">
              <a:buNone/>
            </a:pPr>
            <a:r>
              <a:rPr lang="en-US" sz="1400" dirty="0">
                <a:solidFill>
                  <a:srgbClr val="4E6080"/>
                </a:solidFill>
                <a:latin typeface="Calibri" pitchFamily="34" charset="0"/>
                <a:ea typeface="Calibri" pitchFamily="34" charset="-122"/>
                <a:cs typeface="Calibri" pitchFamily="34" charset="-120"/>
              </a:rPr>
              <a:t>Kallelse skickades ut den [datum] – senast tre veckor i förväg.</a:t>
            </a:r>
            <a:endParaRPr lang="en-US" sz="1400" dirty="0"/>
          </a:p>
        </p:txBody>
      </p:sp>
      <p:sp>
        <p:nvSpPr>
          <p:cNvPr id="18" name="Shape 16"/>
          <p:cNvSpPr/>
          <p:nvPr/>
        </p:nvSpPr>
        <p:spPr>
          <a:xfrm>
            <a:off x="457200" y="3072384"/>
            <a:ext cx="8229600" cy="521208"/>
          </a:xfrm>
          <a:prstGeom prst="rect">
            <a:avLst/>
          </a:prstGeom>
          <a:solidFill>
            <a:srgbClr val="EEF3FA"/>
          </a:solidFill>
          <a:ln w="6350">
            <a:solidFill>
              <a:srgbClr val="D6E4F7"/>
            </a:solidFill>
            <a:prstDash val="solid"/>
          </a:ln>
        </p:spPr>
        <p:txBody>
          <a:bodyPr/>
          <a:lstStyle/>
          <a:p>
            <a:endParaRPr lang="sv-SE" sz="2400"/>
          </a:p>
        </p:txBody>
      </p:sp>
      <p:sp>
        <p:nvSpPr>
          <p:cNvPr id="19" name="Text 17"/>
          <p:cNvSpPr/>
          <p:nvPr/>
        </p:nvSpPr>
        <p:spPr>
          <a:xfrm>
            <a:off x="548640" y="3108960"/>
            <a:ext cx="411480" cy="448056"/>
          </a:xfrm>
          <a:prstGeom prst="rect">
            <a:avLst/>
          </a:prstGeom>
          <a:noFill/>
          <a:ln/>
        </p:spPr>
        <p:txBody>
          <a:bodyPr wrap="square" lIns="0" tIns="0" rIns="0" bIns="0" rtlCol="0" anchor="ctr"/>
          <a:lstStyle/>
          <a:p>
            <a:pPr marL="0" indent="0" algn="r">
              <a:buNone/>
            </a:pPr>
            <a:r>
              <a:rPr lang="en-US" sz="1600" b="1" dirty="0">
                <a:solidFill>
                  <a:srgbClr val="E8A014"/>
                </a:solidFill>
                <a:latin typeface="Trebuchet MS" pitchFamily="34" charset="0"/>
                <a:ea typeface="Trebuchet MS" pitchFamily="34" charset="-122"/>
                <a:cs typeface="Trebuchet MS" pitchFamily="34" charset="-120"/>
              </a:rPr>
              <a:t>4.</a:t>
            </a:r>
            <a:endParaRPr lang="en-US" sz="1600" dirty="0"/>
          </a:p>
        </p:txBody>
      </p:sp>
      <p:sp>
        <p:nvSpPr>
          <p:cNvPr id="20" name="Text 18"/>
          <p:cNvSpPr/>
          <p:nvPr/>
        </p:nvSpPr>
        <p:spPr>
          <a:xfrm>
            <a:off x="1005840" y="3108960"/>
            <a:ext cx="2926080" cy="448056"/>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Val av mötesordförande</a:t>
            </a:r>
            <a:endParaRPr lang="en-US" sz="1600" dirty="0"/>
          </a:p>
        </p:txBody>
      </p:sp>
      <p:sp>
        <p:nvSpPr>
          <p:cNvPr id="21" name="Text 19"/>
          <p:cNvSpPr/>
          <p:nvPr/>
        </p:nvSpPr>
        <p:spPr>
          <a:xfrm>
            <a:off x="4023360" y="3108960"/>
            <a:ext cx="4572000" cy="448056"/>
          </a:xfrm>
          <a:prstGeom prst="rect">
            <a:avLst/>
          </a:prstGeom>
          <a:noFill/>
          <a:ln/>
        </p:spPr>
        <p:txBody>
          <a:bodyPr wrap="square" lIns="0" tIns="0" rIns="0" bIns="0" rtlCol="0" anchor="ctr"/>
          <a:lstStyle/>
          <a:p>
            <a:pPr marL="0" indent="0" algn="l">
              <a:buNone/>
            </a:pPr>
            <a:r>
              <a:rPr lang="en-US" sz="1400" i="1" dirty="0">
                <a:solidFill>
                  <a:srgbClr val="A0B8D8"/>
                </a:solidFill>
                <a:latin typeface="Calibri" pitchFamily="34" charset="0"/>
                <a:ea typeface="Calibri" pitchFamily="34" charset="-122"/>
                <a:cs typeface="Calibri" pitchFamily="34" charset="-120"/>
              </a:rPr>
              <a:t>[ Förslag? ]</a:t>
            </a:r>
            <a:endParaRPr lang="en-US" sz="1400" dirty="0"/>
          </a:p>
        </p:txBody>
      </p:sp>
      <p:sp>
        <p:nvSpPr>
          <p:cNvPr id="22" name="Shape 20"/>
          <p:cNvSpPr/>
          <p:nvPr/>
        </p:nvSpPr>
        <p:spPr>
          <a:xfrm>
            <a:off x="457200" y="3675888"/>
            <a:ext cx="8229600" cy="521208"/>
          </a:xfrm>
          <a:prstGeom prst="rect">
            <a:avLst/>
          </a:prstGeom>
          <a:solidFill>
            <a:srgbClr val="FFFFFF"/>
          </a:solidFill>
          <a:ln w="6350">
            <a:solidFill>
              <a:srgbClr val="D6E4F7"/>
            </a:solidFill>
            <a:prstDash val="solid"/>
          </a:ln>
        </p:spPr>
        <p:txBody>
          <a:bodyPr/>
          <a:lstStyle/>
          <a:p>
            <a:endParaRPr lang="sv-SE" sz="2400"/>
          </a:p>
        </p:txBody>
      </p:sp>
      <p:sp>
        <p:nvSpPr>
          <p:cNvPr id="23" name="Text 21"/>
          <p:cNvSpPr/>
          <p:nvPr/>
        </p:nvSpPr>
        <p:spPr>
          <a:xfrm>
            <a:off x="548640" y="3712464"/>
            <a:ext cx="411480" cy="448056"/>
          </a:xfrm>
          <a:prstGeom prst="rect">
            <a:avLst/>
          </a:prstGeom>
          <a:noFill/>
          <a:ln/>
        </p:spPr>
        <p:txBody>
          <a:bodyPr wrap="square" lIns="0" tIns="0" rIns="0" bIns="0" rtlCol="0" anchor="ctr"/>
          <a:lstStyle/>
          <a:p>
            <a:pPr marL="0" indent="0" algn="r">
              <a:buNone/>
            </a:pPr>
            <a:r>
              <a:rPr lang="en-US" sz="1600" b="1" dirty="0">
                <a:solidFill>
                  <a:srgbClr val="E8A014"/>
                </a:solidFill>
                <a:latin typeface="Trebuchet MS" pitchFamily="34" charset="0"/>
                <a:ea typeface="Trebuchet MS" pitchFamily="34" charset="-122"/>
                <a:cs typeface="Trebuchet MS" pitchFamily="34" charset="-120"/>
              </a:rPr>
              <a:t>5.</a:t>
            </a:r>
            <a:endParaRPr lang="en-US" sz="1600" dirty="0"/>
          </a:p>
        </p:txBody>
      </p:sp>
      <p:sp>
        <p:nvSpPr>
          <p:cNvPr id="24" name="Text 22"/>
          <p:cNvSpPr/>
          <p:nvPr/>
        </p:nvSpPr>
        <p:spPr>
          <a:xfrm>
            <a:off x="1005840" y="3712464"/>
            <a:ext cx="2926080" cy="448056"/>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Val av mötessekreterare</a:t>
            </a:r>
            <a:endParaRPr lang="en-US" sz="1600" dirty="0"/>
          </a:p>
        </p:txBody>
      </p:sp>
      <p:sp>
        <p:nvSpPr>
          <p:cNvPr id="25" name="Text 23"/>
          <p:cNvSpPr/>
          <p:nvPr/>
        </p:nvSpPr>
        <p:spPr>
          <a:xfrm>
            <a:off x="4023360" y="3712464"/>
            <a:ext cx="4572000" cy="448056"/>
          </a:xfrm>
          <a:prstGeom prst="rect">
            <a:avLst/>
          </a:prstGeom>
          <a:noFill/>
          <a:ln/>
        </p:spPr>
        <p:txBody>
          <a:bodyPr wrap="square" lIns="0" tIns="0" rIns="0" bIns="0" rtlCol="0" anchor="ctr"/>
          <a:lstStyle/>
          <a:p>
            <a:pPr marL="0" indent="0" algn="l">
              <a:buNone/>
            </a:pPr>
            <a:r>
              <a:rPr lang="en-US" sz="1400" i="1" dirty="0">
                <a:solidFill>
                  <a:srgbClr val="A0B8D8"/>
                </a:solidFill>
                <a:latin typeface="Calibri" pitchFamily="34" charset="0"/>
                <a:ea typeface="Calibri" pitchFamily="34" charset="-122"/>
                <a:cs typeface="Calibri" pitchFamily="34" charset="-120"/>
              </a:rPr>
              <a:t>[ Förslag? ]</a:t>
            </a:r>
            <a:endParaRPr lang="en-US" sz="1400" dirty="0"/>
          </a:p>
        </p:txBody>
      </p:sp>
      <p:sp>
        <p:nvSpPr>
          <p:cNvPr id="26" name="Shape 24"/>
          <p:cNvSpPr/>
          <p:nvPr/>
        </p:nvSpPr>
        <p:spPr>
          <a:xfrm>
            <a:off x="457200" y="4279392"/>
            <a:ext cx="8229600" cy="521208"/>
          </a:xfrm>
          <a:prstGeom prst="rect">
            <a:avLst/>
          </a:prstGeom>
          <a:solidFill>
            <a:srgbClr val="EEF3FA"/>
          </a:solidFill>
          <a:ln w="6350">
            <a:solidFill>
              <a:srgbClr val="D6E4F7"/>
            </a:solidFill>
            <a:prstDash val="solid"/>
          </a:ln>
        </p:spPr>
        <p:txBody>
          <a:bodyPr/>
          <a:lstStyle/>
          <a:p>
            <a:endParaRPr lang="sv-SE" sz="2400"/>
          </a:p>
        </p:txBody>
      </p:sp>
      <p:sp>
        <p:nvSpPr>
          <p:cNvPr id="27" name="Text 25"/>
          <p:cNvSpPr/>
          <p:nvPr/>
        </p:nvSpPr>
        <p:spPr>
          <a:xfrm>
            <a:off x="548640" y="4315968"/>
            <a:ext cx="411480" cy="448056"/>
          </a:xfrm>
          <a:prstGeom prst="rect">
            <a:avLst/>
          </a:prstGeom>
          <a:noFill/>
          <a:ln/>
        </p:spPr>
        <p:txBody>
          <a:bodyPr wrap="square" lIns="0" tIns="0" rIns="0" bIns="0" rtlCol="0" anchor="ctr"/>
          <a:lstStyle/>
          <a:p>
            <a:pPr marL="0" indent="0" algn="r">
              <a:buNone/>
            </a:pPr>
            <a:r>
              <a:rPr lang="en-US" sz="1600" b="1" dirty="0">
                <a:solidFill>
                  <a:srgbClr val="E8A014"/>
                </a:solidFill>
                <a:latin typeface="Trebuchet MS" pitchFamily="34" charset="0"/>
                <a:ea typeface="Trebuchet MS" pitchFamily="34" charset="-122"/>
                <a:cs typeface="Trebuchet MS" pitchFamily="34" charset="-120"/>
              </a:rPr>
              <a:t>6.</a:t>
            </a:r>
            <a:endParaRPr lang="en-US" sz="1600" dirty="0"/>
          </a:p>
        </p:txBody>
      </p:sp>
      <p:sp>
        <p:nvSpPr>
          <p:cNvPr id="28" name="Text 26"/>
          <p:cNvSpPr/>
          <p:nvPr/>
        </p:nvSpPr>
        <p:spPr>
          <a:xfrm>
            <a:off x="1005840" y="4315968"/>
            <a:ext cx="2926080" cy="448056"/>
          </a:xfrm>
          <a:prstGeom prst="rect">
            <a:avLst/>
          </a:prstGeom>
          <a:noFill/>
          <a:ln/>
        </p:spPr>
        <p:txBody>
          <a:bodyPr wrap="square" lIns="0" tIns="0" rIns="0" bIns="0" rtlCol="0" anchor="ctr"/>
          <a:lstStyle/>
          <a:p>
            <a:pPr marL="0" indent="0" algn="l">
              <a:buNone/>
            </a:pPr>
            <a:r>
              <a:rPr lang="en-US" sz="1600" b="1" dirty="0">
                <a:solidFill>
                  <a:srgbClr val="0D2B5C"/>
                </a:solidFill>
                <a:latin typeface="Trebuchet MS" pitchFamily="34" charset="0"/>
                <a:ea typeface="Trebuchet MS" pitchFamily="34" charset="-122"/>
                <a:cs typeface="Trebuchet MS" pitchFamily="34" charset="-120"/>
              </a:rPr>
              <a:t>Val av protokolljusterare &amp; rösträknare</a:t>
            </a:r>
            <a:endParaRPr lang="en-US" sz="1600" dirty="0"/>
          </a:p>
        </p:txBody>
      </p:sp>
      <p:sp>
        <p:nvSpPr>
          <p:cNvPr id="29" name="Text 27"/>
          <p:cNvSpPr/>
          <p:nvPr/>
        </p:nvSpPr>
        <p:spPr>
          <a:xfrm>
            <a:off x="4023360" y="4315968"/>
            <a:ext cx="4572000" cy="448056"/>
          </a:xfrm>
          <a:prstGeom prst="rect">
            <a:avLst/>
          </a:prstGeom>
          <a:noFill/>
          <a:ln/>
        </p:spPr>
        <p:txBody>
          <a:bodyPr wrap="square" lIns="0" tIns="0" rIns="0" bIns="0" rtlCol="0" anchor="ctr"/>
          <a:lstStyle/>
          <a:p>
            <a:pPr marL="0" indent="0" algn="l">
              <a:buNone/>
            </a:pPr>
            <a:r>
              <a:rPr lang="en-US" sz="1400" dirty="0">
                <a:solidFill>
                  <a:srgbClr val="4E6080"/>
                </a:solidFill>
                <a:latin typeface="Calibri" pitchFamily="34" charset="0"/>
                <a:ea typeface="Calibri" pitchFamily="34" charset="-122"/>
                <a:cs typeface="Calibri" pitchFamily="34" charset="-120"/>
              </a:rPr>
              <a:t>Två personer väljs att justera protokollet.</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3401568"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3401568"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7 – ÅRSBERÄTTELSE 2025</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Klubben i korthet – 2025</a:t>
            </a:r>
            <a:endParaRPr lang="en-US" sz="3000" dirty="0"/>
          </a:p>
        </p:txBody>
      </p:sp>
      <p:sp>
        <p:nvSpPr>
          <p:cNvPr id="6" name="Shape 4"/>
          <p:cNvSpPr/>
          <p:nvPr/>
        </p:nvSpPr>
        <p:spPr>
          <a:xfrm>
            <a:off x="457200" y="1280160"/>
            <a:ext cx="1920240" cy="1371600"/>
          </a:xfrm>
          <a:prstGeom prst="rect">
            <a:avLst/>
          </a:prstGeom>
          <a:solidFill>
            <a:srgbClr val="0D2B5C"/>
          </a:solidFill>
          <a:ln w="12700">
            <a:solidFill>
              <a:srgbClr val="0D2B5C"/>
            </a:solidFill>
            <a:prstDash val="solid"/>
          </a:ln>
          <a:effectLst>
            <a:outerShdw blurRad="101600" dist="25400" dir="8100000" algn="bl" rotWithShape="0">
              <a:srgbClr val="000000">
                <a:alpha val="12000"/>
              </a:srgbClr>
            </a:outerShdw>
          </a:effectLst>
        </p:spPr>
        <p:txBody>
          <a:bodyPr/>
          <a:lstStyle/>
          <a:p>
            <a:endParaRPr lang="sv-SE"/>
          </a:p>
        </p:txBody>
      </p:sp>
      <p:sp>
        <p:nvSpPr>
          <p:cNvPr id="7" name="Shape 5"/>
          <p:cNvSpPr/>
          <p:nvPr/>
        </p:nvSpPr>
        <p:spPr>
          <a:xfrm>
            <a:off x="457200" y="1280160"/>
            <a:ext cx="73152" cy="1371600"/>
          </a:xfrm>
          <a:prstGeom prst="rect">
            <a:avLst/>
          </a:prstGeom>
          <a:solidFill>
            <a:srgbClr val="E8A014"/>
          </a:solidFill>
          <a:ln w="12700">
            <a:solidFill>
              <a:srgbClr val="E8A014"/>
            </a:solidFill>
            <a:prstDash val="solid"/>
          </a:ln>
        </p:spPr>
        <p:txBody>
          <a:bodyPr/>
          <a:lstStyle/>
          <a:p>
            <a:endParaRPr lang="sv-SE"/>
          </a:p>
        </p:txBody>
      </p:sp>
      <p:sp>
        <p:nvSpPr>
          <p:cNvPr id="8" name="Text 6"/>
          <p:cNvSpPr/>
          <p:nvPr/>
        </p:nvSpPr>
        <p:spPr>
          <a:xfrm>
            <a:off x="594360" y="1353312"/>
            <a:ext cx="1691640" cy="658368"/>
          </a:xfrm>
          <a:prstGeom prst="rect">
            <a:avLst/>
          </a:prstGeom>
          <a:noFill/>
          <a:ln/>
        </p:spPr>
        <p:txBody>
          <a:bodyPr wrap="square" lIns="0" tIns="0" rIns="0" bIns="0" rtlCol="0" anchor="ctr"/>
          <a:lstStyle/>
          <a:p>
            <a:pPr marL="0" indent="0" algn="ctr">
              <a:buNone/>
            </a:pPr>
            <a:r>
              <a:rPr lang="en-US" sz="3800" b="1" dirty="0">
                <a:solidFill>
                  <a:srgbClr val="FFFFFF"/>
                </a:solidFill>
                <a:latin typeface="Trebuchet MS" pitchFamily="34" charset="0"/>
                <a:ea typeface="Trebuchet MS" pitchFamily="34" charset="-122"/>
                <a:cs typeface="Trebuchet MS" pitchFamily="34" charset="-120"/>
              </a:rPr>
              <a:t>270</a:t>
            </a:r>
            <a:endParaRPr lang="en-US" sz="3800" dirty="0"/>
          </a:p>
        </p:txBody>
      </p:sp>
      <p:sp>
        <p:nvSpPr>
          <p:cNvPr id="9" name="Text 7"/>
          <p:cNvSpPr/>
          <p:nvPr/>
        </p:nvSpPr>
        <p:spPr>
          <a:xfrm>
            <a:off x="594360" y="1993392"/>
            <a:ext cx="1691640" cy="594360"/>
          </a:xfrm>
          <a:prstGeom prst="rect">
            <a:avLst/>
          </a:prstGeom>
          <a:noFill/>
          <a:ln/>
        </p:spPr>
        <p:txBody>
          <a:bodyPr wrap="square" lIns="0" tIns="0" rIns="0" bIns="0" rtlCol="0" anchor="t"/>
          <a:lstStyle/>
          <a:p>
            <a:pPr marL="0" indent="0" algn="ctr">
              <a:buNone/>
            </a:pPr>
            <a:r>
              <a:rPr lang="en-US" sz="1000" dirty="0">
                <a:solidFill>
                  <a:srgbClr val="A0C4FF"/>
                </a:solidFill>
                <a:latin typeface="Calibri" pitchFamily="34" charset="0"/>
                <a:ea typeface="Calibri" pitchFamily="34" charset="-122"/>
                <a:cs typeface="Calibri" pitchFamily="34" charset="-120"/>
              </a:rPr>
              <a:t>aktiva</a:t>
            </a:r>
            <a:endParaRPr lang="en-US" sz="1000" dirty="0"/>
          </a:p>
          <a:p>
            <a:pPr marL="0" indent="0" algn="ctr">
              <a:buNone/>
            </a:pPr>
            <a:r>
              <a:rPr lang="en-US" sz="1000" dirty="0">
                <a:solidFill>
                  <a:srgbClr val="A0C4FF"/>
                </a:solidFill>
                <a:latin typeface="Calibri" pitchFamily="34" charset="0"/>
                <a:ea typeface="Calibri" pitchFamily="34" charset="-122"/>
                <a:cs typeface="Calibri" pitchFamily="34" charset="-120"/>
              </a:rPr>
              <a:t>medlemmar</a:t>
            </a:r>
            <a:endParaRPr lang="en-US" sz="1000" dirty="0"/>
          </a:p>
        </p:txBody>
      </p:sp>
      <p:sp>
        <p:nvSpPr>
          <p:cNvPr id="10" name="Shape 8"/>
          <p:cNvSpPr/>
          <p:nvPr/>
        </p:nvSpPr>
        <p:spPr>
          <a:xfrm>
            <a:off x="2606040" y="1280160"/>
            <a:ext cx="1920240" cy="1371600"/>
          </a:xfrm>
          <a:prstGeom prst="rect">
            <a:avLst/>
          </a:prstGeom>
          <a:solidFill>
            <a:srgbClr val="0D2B5C"/>
          </a:solidFill>
          <a:ln w="12700">
            <a:solidFill>
              <a:srgbClr val="0D2B5C"/>
            </a:solidFill>
            <a:prstDash val="solid"/>
          </a:ln>
          <a:effectLst>
            <a:outerShdw blurRad="101600" dist="25400" dir="8100000" algn="bl" rotWithShape="0">
              <a:srgbClr val="000000">
                <a:alpha val="12000"/>
              </a:srgbClr>
            </a:outerShdw>
          </a:effectLst>
        </p:spPr>
        <p:txBody>
          <a:bodyPr/>
          <a:lstStyle/>
          <a:p>
            <a:endParaRPr lang="sv-SE"/>
          </a:p>
        </p:txBody>
      </p:sp>
      <p:sp>
        <p:nvSpPr>
          <p:cNvPr id="11" name="Shape 9"/>
          <p:cNvSpPr/>
          <p:nvPr/>
        </p:nvSpPr>
        <p:spPr>
          <a:xfrm>
            <a:off x="2606040" y="1280160"/>
            <a:ext cx="73152" cy="1371600"/>
          </a:xfrm>
          <a:prstGeom prst="rect">
            <a:avLst/>
          </a:prstGeom>
          <a:solidFill>
            <a:srgbClr val="E8A014"/>
          </a:solidFill>
          <a:ln w="12700">
            <a:solidFill>
              <a:srgbClr val="E8A014"/>
            </a:solidFill>
            <a:prstDash val="solid"/>
          </a:ln>
        </p:spPr>
        <p:txBody>
          <a:bodyPr/>
          <a:lstStyle/>
          <a:p>
            <a:endParaRPr lang="sv-SE"/>
          </a:p>
        </p:txBody>
      </p:sp>
      <p:sp>
        <p:nvSpPr>
          <p:cNvPr id="12" name="Text 10"/>
          <p:cNvSpPr/>
          <p:nvPr/>
        </p:nvSpPr>
        <p:spPr>
          <a:xfrm>
            <a:off x="2743200" y="1353312"/>
            <a:ext cx="1691640" cy="658368"/>
          </a:xfrm>
          <a:prstGeom prst="rect">
            <a:avLst/>
          </a:prstGeom>
          <a:noFill/>
          <a:ln/>
        </p:spPr>
        <p:txBody>
          <a:bodyPr wrap="square" lIns="0" tIns="0" rIns="0" bIns="0" rtlCol="0" anchor="ctr"/>
          <a:lstStyle/>
          <a:p>
            <a:pPr marL="0" indent="0" algn="ctr">
              <a:buNone/>
            </a:pPr>
            <a:r>
              <a:rPr lang="en-US" sz="3800" b="1" dirty="0">
                <a:solidFill>
                  <a:srgbClr val="FFFFFF"/>
                </a:solidFill>
                <a:latin typeface="Trebuchet MS" pitchFamily="34" charset="0"/>
                <a:ea typeface="Trebuchet MS" pitchFamily="34" charset="-122"/>
                <a:cs typeface="Trebuchet MS" pitchFamily="34" charset="-120"/>
              </a:rPr>
              <a:t>22</a:t>
            </a:r>
            <a:endParaRPr lang="en-US" sz="3800" dirty="0"/>
          </a:p>
        </p:txBody>
      </p:sp>
      <p:sp>
        <p:nvSpPr>
          <p:cNvPr id="13" name="Text 11"/>
          <p:cNvSpPr/>
          <p:nvPr/>
        </p:nvSpPr>
        <p:spPr>
          <a:xfrm>
            <a:off x="2743200" y="1993392"/>
            <a:ext cx="1691640" cy="594360"/>
          </a:xfrm>
          <a:prstGeom prst="rect">
            <a:avLst/>
          </a:prstGeom>
          <a:noFill/>
          <a:ln/>
        </p:spPr>
        <p:txBody>
          <a:bodyPr wrap="square" lIns="0" tIns="0" rIns="0" bIns="0" rtlCol="0" anchor="t"/>
          <a:lstStyle/>
          <a:p>
            <a:pPr marL="0" indent="0" algn="ctr">
              <a:buNone/>
            </a:pPr>
            <a:r>
              <a:rPr lang="en-US" sz="1000" dirty="0">
                <a:solidFill>
                  <a:srgbClr val="A0C4FF"/>
                </a:solidFill>
                <a:latin typeface="Calibri" pitchFamily="34" charset="0"/>
                <a:ea typeface="Calibri" pitchFamily="34" charset="-122"/>
                <a:cs typeface="Calibri" pitchFamily="34" charset="-120"/>
              </a:rPr>
              <a:t>år som</a:t>
            </a:r>
            <a:endParaRPr lang="en-US" sz="1000" dirty="0"/>
          </a:p>
          <a:p>
            <a:pPr marL="0" indent="0" algn="ctr">
              <a:buNone/>
            </a:pPr>
            <a:r>
              <a:rPr lang="en-US" sz="1000" dirty="0">
                <a:solidFill>
                  <a:srgbClr val="A0C4FF"/>
                </a:solidFill>
                <a:latin typeface="Calibri" pitchFamily="34" charset="0"/>
                <a:ea typeface="Calibri" pitchFamily="34" charset="-122"/>
                <a:cs typeface="Calibri" pitchFamily="34" charset="-120"/>
              </a:rPr>
              <a:t>Uddevalla CK</a:t>
            </a:r>
            <a:endParaRPr lang="en-US" sz="1000" dirty="0"/>
          </a:p>
        </p:txBody>
      </p:sp>
      <p:sp>
        <p:nvSpPr>
          <p:cNvPr id="14" name="Shape 12"/>
          <p:cNvSpPr/>
          <p:nvPr/>
        </p:nvSpPr>
        <p:spPr>
          <a:xfrm>
            <a:off x="4754880" y="1280160"/>
            <a:ext cx="1920240" cy="1371600"/>
          </a:xfrm>
          <a:prstGeom prst="rect">
            <a:avLst/>
          </a:prstGeom>
          <a:solidFill>
            <a:srgbClr val="0D2B5C"/>
          </a:solidFill>
          <a:ln w="12700">
            <a:solidFill>
              <a:srgbClr val="0D2B5C"/>
            </a:solidFill>
            <a:prstDash val="solid"/>
          </a:ln>
          <a:effectLst>
            <a:outerShdw blurRad="101600" dist="25400" dir="8100000" algn="bl" rotWithShape="0">
              <a:srgbClr val="000000">
                <a:alpha val="12000"/>
              </a:srgbClr>
            </a:outerShdw>
          </a:effectLst>
        </p:spPr>
        <p:txBody>
          <a:bodyPr/>
          <a:lstStyle/>
          <a:p>
            <a:endParaRPr lang="sv-SE"/>
          </a:p>
        </p:txBody>
      </p:sp>
      <p:sp>
        <p:nvSpPr>
          <p:cNvPr id="15" name="Shape 13"/>
          <p:cNvSpPr/>
          <p:nvPr/>
        </p:nvSpPr>
        <p:spPr>
          <a:xfrm>
            <a:off x="4754880" y="1280160"/>
            <a:ext cx="73152" cy="1371600"/>
          </a:xfrm>
          <a:prstGeom prst="rect">
            <a:avLst/>
          </a:prstGeom>
          <a:solidFill>
            <a:srgbClr val="E8A014"/>
          </a:solidFill>
          <a:ln w="12700">
            <a:solidFill>
              <a:srgbClr val="E8A014"/>
            </a:solidFill>
            <a:prstDash val="solid"/>
          </a:ln>
        </p:spPr>
        <p:txBody>
          <a:bodyPr/>
          <a:lstStyle/>
          <a:p>
            <a:endParaRPr lang="sv-SE"/>
          </a:p>
        </p:txBody>
      </p:sp>
      <p:sp>
        <p:nvSpPr>
          <p:cNvPr id="16" name="Text 14"/>
          <p:cNvSpPr/>
          <p:nvPr/>
        </p:nvSpPr>
        <p:spPr>
          <a:xfrm>
            <a:off x="4892040" y="1353312"/>
            <a:ext cx="1691640" cy="658368"/>
          </a:xfrm>
          <a:prstGeom prst="rect">
            <a:avLst/>
          </a:prstGeom>
          <a:noFill/>
          <a:ln/>
        </p:spPr>
        <p:txBody>
          <a:bodyPr wrap="square" lIns="0" tIns="0" rIns="0" bIns="0" rtlCol="0" anchor="ctr"/>
          <a:lstStyle/>
          <a:p>
            <a:pPr marL="0" indent="0" algn="ctr">
              <a:buNone/>
            </a:pPr>
            <a:r>
              <a:rPr lang="en-US" sz="3800" b="1" dirty="0">
                <a:solidFill>
                  <a:srgbClr val="FFFFFF"/>
                </a:solidFill>
                <a:latin typeface="Trebuchet MS" pitchFamily="34" charset="0"/>
                <a:ea typeface="Trebuchet MS" pitchFamily="34" charset="-122"/>
                <a:cs typeface="Trebuchet MS" pitchFamily="34" charset="-120"/>
              </a:rPr>
              <a:t>2</a:t>
            </a:r>
            <a:endParaRPr lang="en-US" sz="3800" dirty="0"/>
          </a:p>
        </p:txBody>
      </p:sp>
      <p:sp>
        <p:nvSpPr>
          <p:cNvPr id="17" name="Text 15"/>
          <p:cNvSpPr/>
          <p:nvPr/>
        </p:nvSpPr>
        <p:spPr>
          <a:xfrm>
            <a:off x="4892040" y="1993392"/>
            <a:ext cx="1691640" cy="594360"/>
          </a:xfrm>
          <a:prstGeom prst="rect">
            <a:avLst/>
          </a:prstGeom>
          <a:noFill/>
          <a:ln/>
        </p:spPr>
        <p:txBody>
          <a:bodyPr wrap="square" lIns="0" tIns="0" rIns="0" bIns="0" rtlCol="0" anchor="t"/>
          <a:lstStyle/>
          <a:p>
            <a:pPr marL="0" indent="0" algn="ctr">
              <a:buNone/>
            </a:pPr>
            <a:r>
              <a:rPr lang="en-US" sz="1000" dirty="0">
                <a:solidFill>
                  <a:srgbClr val="A0C4FF"/>
                </a:solidFill>
                <a:latin typeface="Calibri" pitchFamily="34" charset="0"/>
                <a:ea typeface="Calibri" pitchFamily="34" charset="-122"/>
                <a:cs typeface="Calibri" pitchFamily="34" charset="-120"/>
              </a:rPr>
              <a:t>årsmöten</a:t>
            </a:r>
            <a:endParaRPr lang="en-US" sz="1000" dirty="0"/>
          </a:p>
          <a:p>
            <a:pPr marL="0" indent="0" algn="ctr">
              <a:buNone/>
            </a:pPr>
            <a:r>
              <a:rPr lang="en-US" sz="1000" dirty="0">
                <a:solidFill>
                  <a:srgbClr val="A0C4FF"/>
                </a:solidFill>
                <a:latin typeface="Calibri" pitchFamily="34" charset="0"/>
                <a:ea typeface="Calibri" pitchFamily="34" charset="-122"/>
                <a:cs typeface="Calibri" pitchFamily="34" charset="-120"/>
              </a:rPr>
              <a:t>hållna 2025</a:t>
            </a:r>
            <a:endParaRPr lang="en-US" sz="1000" dirty="0"/>
          </a:p>
        </p:txBody>
      </p:sp>
      <p:sp>
        <p:nvSpPr>
          <p:cNvPr id="18" name="Shape 16"/>
          <p:cNvSpPr/>
          <p:nvPr/>
        </p:nvSpPr>
        <p:spPr>
          <a:xfrm>
            <a:off x="6903720" y="1280160"/>
            <a:ext cx="1920240" cy="1371600"/>
          </a:xfrm>
          <a:prstGeom prst="rect">
            <a:avLst/>
          </a:prstGeom>
          <a:solidFill>
            <a:srgbClr val="0D2B5C"/>
          </a:solidFill>
          <a:ln w="12700">
            <a:solidFill>
              <a:srgbClr val="0D2B5C"/>
            </a:solidFill>
            <a:prstDash val="solid"/>
          </a:ln>
          <a:effectLst>
            <a:outerShdw blurRad="101600" dist="25400" dir="8100000" algn="bl" rotWithShape="0">
              <a:srgbClr val="000000">
                <a:alpha val="12000"/>
              </a:srgbClr>
            </a:outerShdw>
          </a:effectLst>
        </p:spPr>
        <p:txBody>
          <a:bodyPr/>
          <a:lstStyle/>
          <a:p>
            <a:endParaRPr lang="sv-SE"/>
          </a:p>
        </p:txBody>
      </p:sp>
      <p:sp>
        <p:nvSpPr>
          <p:cNvPr id="19" name="Shape 17"/>
          <p:cNvSpPr/>
          <p:nvPr/>
        </p:nvSpPr>
        <p:spPr>
          <a:xfrm>
            <a:off x="6903720" y="1280160"/>
            <a:ext cx="73152" cy="1371600"/>
          </a:xfrm>
          <a:prstGeom prst="rect">
            <a:avLst/>
          </a:prstGeom>
          <a:solidFill>
            <a:srgbClr val="E8A014"/>
          </a:solidFill>
          <a:ln w="12700">
            <a:solidFill>
              <a:srgbClr val="E8A014"/>
            </a:solidFill>
            <a:prstDash val="solid"/>
          </a:ln>
        </p:spPr>
        <p:txBody>
          <a:bodyPr/>
          <a:lstStyle/>
          <a:p>
            <a:endParaRPr lang="sv-SE"/>
          </a:p>
        </p:txBody>
      </p:sp>
      <p:sp>
        <p:nvSpPr>
          <p:cNvPr id="20" name="Text 18"/>
          <p:cNvSpPr/>
          <p:nvPr/>
        </p:nvSpPr>
        <p:spPr>
          <a:xfrm>
            <a:off x="7040880" y="1353312"/>
            <a:ext cx="1691640" cy="658368"/>
          </a:xfrm>
          <a:prstGeom prst="rect">
            <a:avLst/>
          </a:prstGeom>
          <a:noFill/>
          <a:ln/>
        </p:spPr>
        <p:txBody>
          <a:bodyPr wrap="square" lIns="0" tIns="0" rIns="0" bIns="0" rtlCol="0" anchor="ctr"/>
          <a:lstStyle/>
          <a:p>
            <a:pPr marL="0" indent="0" algn="ctr">
              <a:buNone/>
            </a:pPr>
            <a:r>
              <a:rPr lang="en-US" sz="3800" b="1" dirty="0">
                <a:solidFill>
                  <a:srgbClr val="FFFFFF"/>
                </a:solidFill>
                <a:latin typeface="Trebuchet MS" pitchFamily="34" charset="0"/>
                <a:ea typeface="Trebuchet MS" pitchFamily="34" charset="-122"/>
                <a:cs typeface="Trebuchet MS" pitchFamily="34" charset="-120"/>
              </a:rPr>
              <a:t>10</a:t>
            </a:r>
            <a:endParaRPr lang="en-US" sz="3800" dirty="0"/>
          </a:p>
        </p:txBody>
      </p:sp>
      <p:sp>
        <p:nvSpPr>
          <p:cNvPr id="21" name="Text 19"/>
          <p:cNvSpPr/>
          <p:nvPr/>
        </p:nvSpPr>
        <p:spPr>
          <a:xfrm>
            <a:off x="7040880" y="1993392"/>
            <a:ext cx="1691640" cy="594360"/>
          </a:xfrm>
          <a:prstGeom prst="rect">
            <a:avLst/>
          </a:prstGeom>
          <a:noFill/>
          <a:ln/>
        </p:spPr>
        <p:txBody>
          <a:bodyPr wrap="square" lIns="0" tIns="0" rIns="0" bIns="0" rtlCol="0" anchor="t"/>
          <a:lstStyle/>
          <a:p>
            <a:pPr marL="0" indent="0" algn="ctr">
              <a:buNone/>
            </a:pPr>
            <a:r>
              <a:rPr lang="en-US" sz="1000" dirty="0">
                <a:solidFill>
                  <a:srgbClr val="A0C4FF"/>
                </a:solidFill>
                <a:latin typeface="Calibri" pitchFamily="34" charset="0"/>
                <a:ea typeface="Calibri" pitchFamily="34" charset="-122"/>
                <a:cs typeface="Calibri" pitchFamily="34" charset="-120"/>
              </a:rPr>
              <a:t>styrelse-</a:t>
            </a:r>
            <a:endParaRPr lang="en-US" sz="1000" dirty="0"/>
          </a:p>
          <a:p>
            <a:pPr marL="0" indent="0" algn="ctr">
              <a:buNone/>
            </a:pPr>
            <a:r>
              <a:rPr lang="en-US" sz="1000" dirty="0">
                <a:solidFill>
                  <a:srgbClr val="A0C4FF"/>
                </a:solidFill>
                <a:latin typeface="Calibri" pitchFamily="34" charset="0"/>
                <a:ea typeface="Calibri" pitchFamily="34" charset="-122"/>
                <a:cs typeface="Calibri" pitchFamily="34" charset="-120"/>
              </a:rPr>
              <a:t>möten</a:t>
            </a:r>
            <a:endParaRPr lang="en-US" sz="1000" dirty="0"/>
          </a:p>
        </p:txBody>
      </p:sp>
      <p:sp>
        <p:nvSpPr>
          <p:cNvPr id="22" name="Shape 20"/>
          <p:cNvSpPr/>
          <p:nvPr/>
        </p:nvSpPr>
        <p:spPr>
          <a:xfrm>
            <a:off x="457200" y="2834640"/>
            <a:ext cx="8229600" cy="0"/>
          </a:xfrm>
          <a:prstGeom prst="line">
            <a:avLst/>
          </a:prstGeom>
          <a:noFill/>
          <a:ln w="12700">
            <a:solidFill>
              <a:srgbClr val="D6E4F7"/>
            </a:solidFill>
            <a:prstDash val="solid"/>
          </a:ln>
        </p:spPr>
        <p:txBody>
          <a:bodyPr/>
          <a:lstStyle/>
          <a:p>
            <a:endParaRPr lang="sv-SE"/>
          </a:p>
        </p:txBody>
      </p:sp>
      <p:sp>
        <p:nvSpPr>
          <p:cNvPr id="23" name="Text 21"/>
          <p:cNvSpPr/>
          <p:nvPr/>
        </p:nvSpPr>
        <p:spPr>
          <a:xfrm>
            <a:off x="457200" y="2926080"/>
            <a:ext cx="8229600" cy="1920240"/>
          </a:xfrm>
          <a:prstGeom prst="rect">
            <a:avLst/>
          </a:prstGeom>
          <a:noFill/>
          <a:ln/>
        </p:spPr>
        <p:txBody>
          <a:bodyPr wrap="square" rtlCol="0" anchor="t"/>
          <a:lstStyle/>
          <a:p>
            <a:pPr marL="342900" indent="-342900" algn="l">
              <a:buSzPct val="100000"/>
              <a:buChar char="•"/>
            </a:pPr>
            <a:r>
              <a:rPr lang="en-US" dirty="0">
                <a:solidFill>
                  <a:srgbClr val="1A2340"/>
                </a:solidFill>
                <a:latin typeface="Calibri" pitchFamily="34" charset="0"/>
                <a:ea typeface="Calibri" pitchFamily="34" charset="-122"/>
                <a:cs typeface="Calibri" pitchFamily="34" charset="-120"/>
              </a:rPr>
              <a:t>Stabil tillväxt – fler aktiva medlemmar än föregående år</a:t>
            </a:r>
            <a:endParaRPr lang="en-US" dirty="0"/>
          </a:p>
          <a:p>
            <a:pPr marL="342900" indent="-342900" algn="l">
              <a:buSzPct val="100000"/>
              <a:buChar char="•"/>
            </a:pPr>
            <a:r>
              <a:rPr lang="en-US" dirty="0">
                <a:solidFill>
                  <a:srgbClr val="1A2340"/>
                </a:solidFill>
                <a:latin typeface="Calibri" pitchFamily="34" charset="0"/>
                <a:ea typeface="Calibri" pitchFamily="34" charset="-122"/>
                <a:cs typeface="Calibri" pitchFamily="34" charset="-120"/>
              </a:rPr>
              <a:t>MTB-verksamheten så populär att kölista för nya ungdomar har införts</a:t>
            </a:r>
            <a:endParaRPr lang="en-US" dirty="0"/>
          </a:p>
          <a:p>
            <a:pPr marL="342900" indent="-342900" algn="l">
              <a:buSzPct val="100000"/>
              <a:buChar char="•"/>
            </a:pPr>
            <a:r>
              <a:rPr lang="en-US" dirty="0">
                <a:solidFill>
                  <a:srgbClr val="1A2340"/>
                </a:solidFill>
                <a:latin typeface="Calibri" pitchFamily="34" charset="0"/>
                <a:ea typeface="Calibri" pitchFamily="34" charset="-122"/>
                <a:cs typeface="Calibri" pitchFamily="34" charset="-120"/>
              </a:rPr>
              <a:t>Landsvägsverksamheten (LVG) har vuxit med fler deltagare på samtliga träningar</a:t>
            </a:r>
            <a:endParaRPr lang="en-US" dirty="0"/>
          </a:p>
          <a:p>
            <a:pPr marL="342900" indent="-342900" algn="l">
              <a:buSzPct val="100000"/>
              <a:buChar char="•"/>
            </a:pPr>
            <a:r>
              <a:rPr lang="en-US" dirty="0">
                <a:solidFill>
                  <a:srgbClr val="1A2340"/>
                </a:solidFill>
                <a:latin typeface="Calibri" pitchFamily="34" charset="0"/>
                <a:ea typeface="Calibri" pitchFamily="34" charset="-122"/>
                <a:cs typeface="Calibri" pitchFamily="34" charset="-120"/>
              </a:rPr>
              <a:t>Styrelsearbetet har präglats av långsiktigt fokus och förnyelse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3401568"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3401568"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7 – ÅRSBERÄTTELSE 2025</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Verksamheten 2025</a:t>
            </a:r>
            <a:endParaRPr lang="en-US" sz="3000" dirty="0"/>
          </a:p>
        </p:txBody>
      </p:sp>
      <p:sp>
        <p:nvSpPr>
          <p:cNvPr id="6" name="Text 4"/>
          <p:cNvSpPr/>
          <p:nvPr/>
        </p:nvSpPr>
        <p:spPr>
          <a:xfrm>
            <a:off x="457200" y="1280160"/>
            <a:ext cx="8229600" cy="3566160"/>
          </a:xfrm>
          <a:prstGeom prst="rect">
            <a:avLst/>
          </a:prstGeom>
          <a:noFill/>
          <a:ln/>
        </p:spPr>
        <p:txBody>
          <a:bodyPr wrap="square" rtlCol="0" anchor="t"/>
          <a:lstStyle/>
          <a:p>
            <a:pPr marL="342900" indent="-342900">
              <a:buSzPct val="100000"/>
              <a:buChar char="•"/>
            </a:pPr>
            <a:r>
              <a:rPr lang="en-US" dirty="0">
                <a:solidFill>
                  <a:srgbClr val="1A2340"/>
                </a:solidFill>
                <a:latin typeface="Calibri" pitchFamily="34" charset="0"/>
                <a:ea typeface="Calibri" pitchFamily="34" charset="-122"/>
                <a:cs typeface="Calibri" pitchFamily="34" charset="-120"/>
              </a:rPr>
              <a:t>Workshops och </a:t>
            </a:r>
            <a:r>
              <a:rPr lang="en-US" dirty="0" err="1">
                <a:solidFill>
                  <a:srgbClr val="1A2340"/>
                </a:solidFill>
                <a:latin typeface="Calibri" pitchFamily="34" charset="0"/>
                <a:ea typeface="Calibri" pitchFamily="34" charset="-122"/>
                <a:cs typeface="Calibri" pitchFamily="34" charset="-120"/>
              </a:rPr>
              <a:t>föreläsningar</a:t>
            </a:r>
            <a:r>
              <a:rPr lang="en-US" dirty="0">
                <a:solidFill>
                  <a:srgbClr val="1A2340"/>
                </a:solidFill>
                <a:latin typeface="Calibri" pitchFamily="34" charset="0"/>
                <a:ea typeface="Calibri" pitchFamily="34" charset="-122"/>
                <a:cs typeface="Calibri" pitchFamily="34" charset="-120"/>
              </a:rPr>
              <a:t> med Emma Belfort vid </a:t>
            </a:r>
            <a:r>
              <a:rPr lang="en-US" dirty="0" err="1">
                <a:solidFill>
                  <a:srgbClr val="1A2340"/>
                </a:solidFill>
                <a:latin typeface="Calibri" pitchFamily="34" charset="0"/>
                <a:ea typeface="Calibri" pitchFamily="34" charset="-122"/>
                <a:cs typeface="Calibri" pitchFamily="34" charset="-120"/>
              </a:rPr>
              <a:t>två</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tillfällen</a:t>
            </a:r>
            <a:r>
              <a:rPr lang="en-US" dirty="0">
                <a:solidFill>
                  <a:srgbClr val="1A2340"/>
                </a:solidFill>
                <a:latin typeface="Calibri" pitchFamily="34" charset="0"/>
                <a:ea typeface="Calibri" pitchFamily="34" charset="-122"/>
                <a:cs typeface="Calibri" pitchFamily="34" charset="-120"/>
              </a:rPr>
              <a:t> (Alla)</a:t>
            </a:r>
            <a:endParaRPr lang="en-US" dirty="0"/>
          </a:p>
          <a:p>
            <a:pPr marL="342900" indent="-342900">
              <a:buSzPct val="100000"/>
              <a:buChar char="•"/>
            </a:pPr>
            <a:r>
              <a:rPr lang="en-US" dirty="0" err="1">
                <a:solidFill>
                  <a:srgbClr val="1A2340"/>
                </a:solidFill>
                <a:latin typeface="Calibri" pitchFamily="34" charset="0"/>
                <a:ea typeface="Calibri" pitchFamily="34" charset="-122"/>
                <a:cs typeface="Calibri" pitchFamily="34" charset="-120"/>
              </a:rPr>
              <a:t>Klädprovarkväll</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i</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samarbete</a:t>
            </a:r>
            <a:r>
              <a:rPr lang="en-US" dirty="0">
                <a:solidFill>
                  <a:srgbClr val="1A2340"/>
                </a:solidFill>
                <a:latin typeface="Calibri" pitchFamily="34" charset="0"/>
                <a:ea typeface="Calibri" pitchFamily="34" charset="-122"/>
                <a:cs typeface="Calibri" pitchFamily="34" charset="-120"/>
              </a:rPr>
              <a:t> med </a:t>
            </a:r>
            <a:r>
              <a:rPr lang="en-US" dirty="0" err="1">
                <a:solidFill>
                  <a:srgbClr val="1A2340"/>
                </a:solidFill>
                <a:latin typeface="Calibri" pitchFamily="34" charset="0"/>
                <a:ea typeface="Calibri" pitchFamily="34" charset="-122"/>
                <a:cs typeface="Calibri" pitchFamily="34" charset="-120"/>
              </a:rPr>
              <a:t>Bioracer</a:t>
            </a:r>
            <a:r>
              <a:rPr lang="en-US" dirty="0">
                <a:solidFill>
                  <a:srgbClr val="1A2340"/>
                </a:solidFill>
                <a:latin typeface="Calibri" pitchFamily="34" charset="0"/>
                <a:ea typeface="Calibri" pitchFamily="34" charset="-122"/>
                <a:cs typeface="Calibri" pitchFamily="34" charset="-120"/>
              </a:rPr>
              <a:t> (Alla)</a:t>
            </a:r>
            <a:endParaRPr lang="en-US" dirty="0"/>
          </a:p>
          <a:p>
            <a:pPr marL="342900" indent="-342900">
              <a:buSzPct val="100000"/>
              <a:buFontTx/>
              <a:buChar char="•"/>
            </a:pPr>
            <a:r>
              <a:rPr lang="en-US" dirty="0" err="1">
                <a:solidFill>
                  <a:srgbClr val="1A2340"/>
                </a:solidFill>
                <a:latin typeface="Calibri" pitchFamily="34" charset="0"/>
                <a:ea typeface="Calibri" pitchFamily="34" charset="-122"/>
                <a:cs typeface="Calibri" pitchFamily="34" charset="-120"/>
              </a:rPr>
              <a:t>Inomhusträning</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i</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Rimnershallen</a:t>
            </a:r>
            <a:r>
              <a:rPr lang="en-US" dirty="0">
                <a:solidFill>
                  <a:srgbClr val="1A2340"/>
                </a:solidFill>
                <a:latin typeface="Calibri" pitchFamily="34" charset="0"/>
                <a:ea typeface="Calibri" pitchFamily="34" charset="-122"/>
                <a:cs typeface="Calibri" pitchFamily="34" charset="-120"/>
              </a:rPr>
              <a:t> och </a:t>
            </a:r>
            <a:r>
              <a:rPr lang="en-US" dirty="0" err="1">
                <a:solidFill>
                  <a:srgbClr val="1A2340"/>
                </a:solidFill>
                <a:latin typeface="Calibri" pitchFamily="34" charset="0"/>
                <a:ea typeface="Calibri" pitchFamily="34" charset="-122"/>
                <a:cs typeface="Calibri" pitchFamily="34" charset="-120"/>
              </a:rPr>
              <a:t>på</a:t>
            </a:r>
            <a:r>
              <a:rPr lang="en-US" dirty="0">
                <a:solidFill>
                  <a:srgbClr val="1A2340"/>
                </a:solidFill>
                <a:latin typeface="Calibri" pitchFamily="34" charset="0"/>
                <a:ea typeface="Calibri" pitchFamily="34" charset="-122"/>
                <a:cs typeface="Calibri" pitchFamily="34" charset="-120"/>
              </a:rPr>
              <a:t> Dagnys (Alla)</a:t>
            </a:r>
            <a:endParaRPr lang="en-US" dirty="0"/>
          </a:p>
          <a:p>
            <a:pPr marL="342900" indent="-342900" algn="l">
              <a:buSzPct val="100000"/>
              <a:buChar char="•"/>
            </a:pPr>
            <a:endParaRPr lang="en-US" dirty="0">
              <a:solidFill>
                <a:srgbClr val="1A2340"/>
              </a:solidFill>
              <a:latin typeface="Calibri" pitchFamily="34" charset="0"/>
              <a:ea typeface="Calibri" pitchFamily="34" charset="-122"/>
              <a:cs typeface="Calibri" pitchFamily="34" charset="-120"/>
            </a:endParaRPr>
          </a:p>
          <a:p>
            <a:pPr marL="342900" indent="-342900" algn="l">
              <a:buSzPct val="100000"/>
              <a:buChar char="•"/>
            </a:pPr>
            <a:r>
              <a:rPr lang="en-US" dirty="0" err="1">
                <a:solidFill>
                  <a:srgbClr val="1A2340"/>
                </a:solidFill>
                <a:latin typeface="Calibri" pitchFamily="34" charset="0"/>
                <a:ea typeface="Calibri" pitchFamily="34" charset="-122"/>
                <a:cs typeface="Calibri" pitchFamily="34" charset="-120"/>
              </a:rPr>
              <a:t>Måndagsklubben</a:t>
            </a:r>
            <a:r>
              <a:rPr lang="en-US" dirty="0">
                <a:solidFill>
                  <a:srgbClr val="1A2340"/>
                </a:solidFill>
                <a:latin typeface="Calibri" pitchFamily="34" charset="0"/>
                <a:ea typeface="Calibri" pitchFamily="34" charset="-122"/>
                <a:cs typeface="Calibri" pitchFamily="34" charset="-120"/>
              </a:rPr>
              <a:t> – välbesökt hela verksamhetsåret (MTB)</a:t>
            </a:r>
            <a:endParaRPr lang="en-US" dirty="0"/>
          </a:p>
          <a:p>
            <a:pPr marL="342900" indent="-342900" algn="l">
              <a:buSzPct val="100000"/>
              <a:buChar char="•"/>
            </a:pPr>
            <a:r>
              <a:rPr lang="en-US" dirty="0">
                <a:solidFill>
                  <a:srgbClr val="1A2340"/>
                </a:solidFill>
                <a:latin typeface="Calibri" pitchFamily="34" charset="0"/>
                <a:ea typeface="Calibri" pitchFamily="34" charset="-122"/>
                <a:cs typeface="Calibri" pitchFamily="34" charset="-120"/>
              </a:rPr>
              <a:t>Intervallträningar tis–tors genomförda april–september (MTB)</a:t>
            </a:r>
          </a:p>
          <a:p>
            <a:pPr marL="342900" indent="-342900" algn="l">
              <a:buSzPct val="100000"/>
              <a:buChar char="•"/>
            </a:pPr>
            <a:r>
              <a:rPr lang="en-US" dirty="0" err="1">
                <a:solidFill>
                  <a:srgbClr val="1A2340"/>
                </a:solidFill>
                <a:latin typeface="Calibri" pitchFamily="34" charset="0"/>
                <a:ea typeface="Calibri" pitchFamily="34" charset="-122"/>
                <a:cs typeface="Calibri" pitchFamily="34" charset="-120"/>
              </a:rPr>
              <a:t>Kölista</a:t>
            </a:r>
            <a:r>
              <a:rPr lang="en-US" dirty="0">
                <a:solidFill>
                  <a:srgbClr val="1A2340"/>
                </a:solidFill>
                <a:latin typeface="Calibri" pitchFamily="34" charset="0"/>
                <a:ea typeface="Calibri" pitchFamily="34" charset="-122"/>
                <a:cs typeface="Calibri" pitchFamily="34" charset="-120"/>
              </a:rPr>
              <a:t> för nya ungdomsmedlemmar – stor efterfrågan (MTB)</a:t>
            </a:r>
            <a:endParaRPr lang="en-US" dirty="0"/>
          </a:p>
          <a:p>
            <a:pPr marL="342900" indent="-342900" algn="l">
              <a:buSzPct val="100000"/>
              <a:buChar char="•"/>
            </a:pPr>
            <a:r>
              <a:rPr lang="en-US" dirty="0">
                <a:solidFill>
                  <a:srgbClr val="1A2340"/>
                </a:solidFill>
                <a:latin typeface="Calibri" pitchFamily="34" charset="0"/>
                <a:ea typeface="Calibri" pitchFamily="34" charset="-122"/>
                <a:cs typeface="Calibri" pitchFamily="34" charset="-120"/>
              </a:rPr>
              <a:t>Teknikutbildning med Emil Lindgren (MTB)</a:t>
            </a:r>
            <a:endParaRPr lang="en-US" dirty="0"/>
          </a:p>
          <a:p>
            <a:pPr marL="342900" indent="-342900" algn="l">
              <a:buSzPct val="100000"/>
              <a:buChar char="•"/>
            </a:pPr>
            <a:r>
              <a:rPr lang="en-US" dirty="0" err="1">
                <a:solidFill>
                  <a:srgbClr val="1A2340"/>
                </a:solidFill>
                <a:latin typeface="Calibri" pitchFamily="34" charset="0"/>
                <a:ea typeface="Calibri" pitchFamily="34" charset="-122"/>
                <a:cs typeface="Calibri" pitchFamily="34" charset="-120"/>
              </a:rPr>
              <a:t>Fortsatt</a:t>
            </a:r>
            <a:r>
              <a:rPr lang="en-US" dirty="0">
                <a:solidFill>
                  <a:srgbClr val="1A2340"/>
                </a:solidFill>
                <a:latin typeface="Calibri" pitchFamily="34" charset="0"/>
                <a:ea typeface="Calibri" pitchFamily="34" charset="-122"/>
                <a:cs typeface="Calibri" pitchFamily="34" charset="-120"/>
              </a:rPr>
              <a:t> underhåll av stigar och leder vid Bjursjön (MTB)</a:t>
            </a:r>
          </a:p>
          <a:p>
            <a:pPr marL="342900" indent="-342900" algn="l">
              <a:buSzPct val="100000"/>
              <a:buChar char="•"/>
            </a:pPr>
            <a:endParaRPr lang="en-US" dirty="0">
              <a:solidFill>
                <a:srgbClr val="1A2340"/>
              </a:solidFill>
              <a:latin typeface="Calibri" pitchFamily="34" charset="0"/>
              <a:cs typeface="Calibri" pitchFamily="34" charset="-120"/>
            </a:endParaRPr>
          </a:p>
          <a:p>
            <a:pPr marL="342900" indent="-342900">
              <a:buSzPct val="100000"/>
              <a:buChar char="•"/>
            </a:pPr>
            <a:r>
              <a:rPr lang="en-US" dirty="0" err="1">
                <a:solidFill>
                  <a:srgbClr val="1A2340"/>
                </a:solidFill>
                <a:latin typeface="Calibri" pitchFamily="34" charset="0"/>
                <a:cs typeface="Calibri" pitchFamily="34" charset="-120"/>
              </a:rPr>
              <a:t>Intervallträningar</a:t>
            </a:r>
            <a:r>
              <a:rPr lang="en-US" dirty="0">
                <a:solidFill>
                  <a:srgbClr val="1A2340"/>
                </a:solidFill>
                <a:latin typeface="Calibri" pitchFamily="34" charset="0"/>
                <a:cs typeface="Calibri" pitchFamily="34" charset="-120"/>
              </a:rPr>
              <a:t> </a:t>
            </a:r>
            <a:r>
              <a:rPr lang="en-US" dirty="0" err="1">
                <a:solidFill>
                  <a:srgbClr val="1A2340"/>
                </a:solidFill>
                <a:latin typeface="Calibri" pitchFamily="34" charset="0"/>
                <a:cs typeface="Calibri" pitchFamily="34" charset="-120"/>
              </a:rPr>
              <a:t>onsdagar</a:t>
            </a:r>
            <a:r>
              <a:rPr lang="en-US" dirty="0">
                <a:solidFill>
                  <a:srgbClr val="1A2340"/>
                </a:solidFill>
                <a:latin typeface="Calibri" pitchFamily="34" charset="0"/>
                <a:cs typeface="Calibri" pitchFamily="34" charset="-120"/>
              </a:rPr>
              <a:t> </a:t>
            </a:r>
            <a:r>
              <a:rPr lang="en-US" dirty="0" err="1">
                <a:solidFill>
                  <a:srgbClr val="1A2340"/>
                </a:solidFill>
                <a:latin typeface="Calibri" pitchFamily="34" charset="0"/>
                <a:cs typeface="Calibri" pitchFamily="34" charset="-120"/>
              </a:rPr>
              <a:t>genomförda</a:t>
            </a:r>
            <a:r>
              <a:rPr lang="en-US" dirty="0">
                <a:solidFill>
                  <a:srgbClr val="1A2340"/>
                </a:solidFill>
                <a:latin typeface="Calibri" pitchFamily="34" charset="0"/>
                <a:cs typeface="Calibri" pitchFamily="34" charset="-120"/>
              </a:rPr>
              <a:t> </a:t>
            </a:r>
            <a:r>
              <a:rPr lang="en-US" dirty="0" err="1">
                <a:solidFill>
                  <a:srgbClr val="1A2340"/>
                </a:solidFill>
                <a:latin typeface="Calibri" pitchFamily="34" charset="0"/>
                <a:cs typeface="Calibri" pitchFamily="34" charset="-120"/>
              </a:rPr>
              <a:t>april</a:t>
            </a:r>
            <a:r>
              <a:rPr lang="en-US" dirty="0">
                <a:solidFill>
                  <a:srgbClr val="1A2340"/>
                </a:solidFill>
                <a:latin typeface="Calibri" pitchFamily="34" charset="0"/>
                <a:cs typeface="Calibri" pitchFamily="34" charset="-120"/>
              </a:rPr>
              <a:t>-September (LVG)</a:t>
            </a:r>
            <a:endParaRPr lang="en-US" dirty="0"/>
          </a:p>
          <a:p>
            <a:pPr marL="342900" indent="-342900">
              <a:buSzPct val="100000"/>
              <a:buChar char="•"/>
            </a:pPr>
            <a:r>
              <a:rPr lang="en-US" dirty="0" err="1">
                <a:solidFill>
                  <a:srgbClr val="1A2340"/>
                </a:solidFill>
                <a:latin typeface="Calibri" pitchFamily="34" charset="0"/>
                <a:ea typeface="Calibri" pitchFamily="34" charset="-122"/>
                <a:cs typeface="Calibri" pitchFamily="34" charset="-120"/>
              </a:rPr>
              <a:t>Lördagscykling</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trogna</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deltagare</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svårt</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att</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fylla</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fler</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än</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två</a:t>
            </a:r>
            <a:r>
              <a:rPr lang="en-US" dirty="0">
                <a:solidFill>
                  <a:srgbClr val="1A2340"/>
                </a:solidFill>
                <a:latin typeface="Calibri" pitchFamily="34" charset="0"/>
                <a:ea typeface="Calibri" pitchFamily="34" charset="-122"/>
                <a:cs typeface="Calibri" pitchFamily="34" charset="-120"/>
              </a:rPr>
              <a:t> </a:t>
            </a:r>
            <a:r>
              <a:rPr lang="en-US" dirty="0" err="1">
                <a:solidFill>
                  <a:srgbClr val="1A2340"/>
                </a:solidFill>
                <a:latin typeface="Calibri" pitchFamily="34" charset="0"/>
                <a:ea typeface="Calibri" pitchFamily="34" charset="-122"/>
                <a:cs typeface="Calibri" pitchFamily="34" charset="-120"/>
              </a:rPr>
              <a:t>fartgrupper</a:t>
            </a:r>
            <a:r>
              <a:rPr lang="en-US" dirty="0">
                <a:solidFill>
                  <a:srgbClr val="1A2340"/>
                </a:solidFill>
                <a:latin typeface="Calibri" pitchFamily="34" charset="0"/>
                <a:ea typeface="Calibri" pitchFamily="34" charset="-122"/>
                <a:cs typeface="Calibri" pitchFamily="34" charset="-120"/>
              </a:rPr>
              <a:t> (LVG)</a:t>
            </a:r>
            <a:endParaRPr lang="en-US" dirty="0"/>
          </a:p>
          <a:p>
            <a:pPr marL="342900" indent="-342900" algn="l">
              <a:buSzPct val="100000"/>
              <a:buChar cha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3401568"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3401568"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7 – ÅRSBERÄTTELSE 2025</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Arrangemang &amp; tävlingar 2025</a:t>
            </a:r>
            <a:endParaRPr lang="en-US" sz="3000" dirty="0"/>
          </a:p>
        </p:txBody>
      </p:sp>
      <p:sp>
        <p:nvSpPr>
          <p:cNvPr id="6" name="Shape 4"/>
          <p:cNvSpPr/>
          <p:nvPr/>
        </p:nvSpPr>
        <p:spPr>
          <a:xfrm>
            <a:off x="457200" y="1280160"/>
            <a:ext cx="8229600" cy="1051560"/>
          </a:xfrm>
          <a:prstGeom prst="rect">
            <a:avLst/>
          </a:prstGeom>
          <a:solidFill>
            <a:srgbClr val="FFFFFF"/>
          </a:solidFill>
          <a:ln w="12700">
            <a:solidFill>
              <a:srgbClr val="D6E4F7"/>
            </a:solidFill>
            <a:prstDash val="solid"/>
          </a:ln>
          <a:effectLst>
            <a:outerShdw blurRad="63500" dist="12700" dir="8100000" algn="bl" rotWithShape="0">
              <a:srgbClr val="000000">
                <a:alpha val="7000"/>
              </a:srgbClr>
            </a:outerShdw>
          </a:effectLst>
        </p:spPr>
        <p:txBody>
          <a:bodyPr/>
          <a:lstStyle/>
          <a:p>
            <a:endParaRPr lang="sv-SE"/>
          </a:p>
        </p:txBody>
      </p:sp>
      <p:sp>
        <p:nvSpPr>
          <p:cNvPr id="7" name="Shape 5"/>
          <p:cNvSpPr/>
          <p:nvPr/>
        </p:nvSpPr>
        <p:spPr>
          <a:xfrm>
            <a:off x="457200" y="1280160"/>
            <a:ext cx="82296" cy="1051560"/>
          </a:xfrm>
          <a:prstGeom prst="rect">
            <a:avLst/>
          </a:prstGeom>
          <a:solidFill>
            <a:srgbClr val="E8A014"/>
          </a:solidFill>
          <a:ln w="12700">
            <a:solidFill>
              <a:srgbClr val="E8A014"/>
            </a:solidFill>
            <a:prstDash val="solid"/>
          </a:ln>
        </p:spPr>
        <p:txBody>
          <a:bodyPr/>
          <a:lstStyle/>
          <a:p>
            <a:endParaRPr lang="sv-SE"/>
          </a:p>
        </p:txBody>
      </p:sp>
      <p:sp>
        <p:nvSpPr>
          <p:cNvPr id="8" name="Text 6"/>
          <p:cNvSpPr/>
          <p:nvPr/>
        </p:nvSpPr>
        <p:spPr>
          <a:xfrm>
            <a:off x="685800" y="1353312"/>
            <a:ext cx="7772400" cy="320040"/>
          </a:xfrm>
          <a:prstGeom prst="rect">
            <a:avLst/>
          </a:prstGeom>
          <a:noFill/>
          <a:ln/>
        </p:spPr>
        <p:txBody>
          <a:bodyPr wrap="square" lIns="0" tIns="0" rIns="0" bIns="0" rtlCol="0" anchor="ctr"/>
          <a:lstStyle/>
          <a:p>
            <a:pPr marL="0" indent="0" algn="l">
              <a:buNone/>
            </a:pPr>
            <a:r>
              <a:rPr lang="en-US" sz="1400" b="1" dirty="0">
                <a:solidFill>
                  <a:srgbClr val="0D2B5C"/>
                </a:solidFill>
                <a:latin typeface="Trebuchet MS" pitchFamily="34" charset="0"/>
                <a:ea typeface="Trebuchet MS" pitchFamily="34" charset="-122"/>
                <a:cs typeface="Trebuchet MS" pitchFamily="34" charset="-120"/>
              </a:rPr>
              <a:t>Herrestadsfjällsloppet</a:t>
            </a:r>
            <a:endParaRPr lang="en-US" sz="1400" dirty="0"/>
          </a:p>
        </p:txBody>
      </p:sp>
      <p:sp>
        <p:nvSpPr>
          <p:cNvPr id="9" name="Text 7"/>
          <p:cNvSpPr/>
          <p:nvPr/>
        </p:nvSpPr>
        <p:spPr>
          <a:xfrm>
            <a:off x="685800" y="1691640"/>
            <a:ext cx="7772400" cy="566928"/>
          </a:xfrm>
          <a:prstGeom prst="rect">
            <a:avLst/>
          </a:prstGeom>
          <a:noFill/>
          <a:ln/>
        </p:spPr>
        <p:txBody>
          <a:bodyPr wrap="square" lIns="0" tIns="0" rIns="0" bIns="0" rtlCol="0" anchor="t"/>
          <a:lstStyle/>
          <a:p>
            <a:pPr marL="0" indent="0" algn="l">
              <a:buNone/>
            </a:pPr>
            <a:r>
              <a:rPr lang="en-US" sz="1600" dirty="0">
                <a:solidFill>
                  <a:srgbClr val="4E6080"/>
                </a:solidFill>
                <a:latin typeface="Calibri" pitchFamily="34" charset="0"/>
                <a:ea typeface="Calibri" pitchFamily="34" charset="-122"/>
                <a:cs typeface="Calibri" pitchFamily="34" charset="-120"/>
              </a:rPr>
              <a:t>55 startande  ·  13 i damklass  ·  4 i E-MTB-klass</a:t>
            </a:r>
            <a:endParaRPr lang="en-US" sz="1600" dirty="0"/>
          </a:p>
          <a:p>
            <a:pPr marL="0" indent="0" algn="l">
              <a:buNone/>
            </a:pPr>
            <a:r>
              <a:rPr lang="en-US" sz="1600" dirty="0">
                <a:solidFill>
                  <a:srgbClr val="4E6080"/>
                </a:solidFill>
                <a:latin typeface="Calibri" pitchFamily="34" charset="0"/>
                <a:ea typeface="Calibri" pitchFamily="34" charset="-122"/>
                <a:cs typeface="Calibri" pitchFamily="34" charset="-120"/>
              </a:rPr>
              <a:t>Goda förhållanden och lyckat arrangemang</a:t>
            </a:r>
            <a:endParaRPr lang="en-US" sz="1600" dirty="0"/>
          </a:p>
        </p:txBody>
      </p:sp>
      <p:sp>
        <p:nvSpPr>
          <p:cNvPr id="10" name="Shape 8"/>
          <p:cNvSpPr/>
          <p:nvPr/>
        </p:nvSpPr>
        <p:spPr>
          <a:xfrm>
            <a:off x="457200" y="2514600"/>
            <a:ext cx="8229600" cy="1051560"/>
          </a:xfrm>
          <a:prstGeom prst="rect">
            <a:avLst/>
          </a:prstGeom>
          <a:solidFill>
            <a:srgbClr val="FFFFFF"/>
          </a:solidFill>
          <a:ln w="12700">
            <a:solidFill>
              <a:srgbClr val="D6E4F7"/>
            </a:solidFill>
            <a:prstDash val="solid"/>
          </a:ln>
          <a:effectLst>
            <a:outerShdw blurRad="63500" dist="12700" dir="8100000" algn="bl" rotWithShape="0">
              <a:srgbClr val="000000">
                <a:alpha val="7000"/>
              </a:srgbClr>
            </a:outerShdw>
          </a:effectLst>
        </p:spPr>
        <p:txBody>
          <a:bodyPr/>
          <a:lstStyle/>
          <a:p>
            <a:endParaRPr lang="sv-SE"/>
          </a:p>
        </p:txBody>
      </p:sp>
      <p:sp>
        <p:nvSpPr>
          <p:cNvPr id="11" name="Shape 9"/>
          <p:cNvSpPr/>
          <p:nvPr/>
        </p:nvSpPr>
        <p:spPr>
          <a:xfrm>
            <a:off x="457200" y="2514600"/>
            <a:ext cx="82296" cy="1051560"/>
          </a:xfrm>
          <a:prstGeom prst="rect">
            <a:avLst/>
          </a:prstGeom>
          <a:solidFill>
            <a:srgbClr val="E8A014"/>
          </a:solidFill>
          <a:ln w="12700">
            <a:solidFill>
              <a:srgbClr val="E8A014"/>
            </a:solidFill>
            <a:prstDash val="solid"/>
          </a:ln>
        </p:spPr>
        <p:txBody>
          <a:bodyPr/>
          <a:lstStyle/>
          <a:p>
            <a:endParaRPr lang="sv-SE"/>
          </a:p>
        </p:txBody>
      </p:sp>
      <p:sp>
        <p:nvSpPr>
          <p:cNvPr id="12" name="Text 10"/>
          <p:cNvSpPr/>
          <p:nvPr/>
        </p:nvSpPr>
        <p:spPr>
          <a:xfrm>
            <a:off x="685800" y="2587752"/>
            <a:ext cx="7772400" cy="320040"/>
          </a:xfrm>
          <a:prstGeom prst="rect">
            <a:avLst/>
          </a:prstGeom>
          <a:noFill/>
          <a:ln/>
        </p:spPr>
        <p:txBody>
          <a:bodyPr wrap="square" lIns="0" tIns="0" rIns="0" bIns="0" rtlCol="0" anchor="ctr"/>
          <a:lstStyle/>
          <a:p>
            <a:pPr marL="0" indent="0" algn="l">
              <a:buNone/>
            </a:pPr>
            <a:r>
              <a:rPr lang="en-US" sz="1400" b="1" dirty="0">
                <a:solidFill>
                  <a:srgbClr val="0D2B5C"/>
                </a:solidFill>
                <a:latin typeface="Trebuchet MS" pitchFamily="34" charset="0"/>
                <a:ea typeface="Trebuchet MS" pitchFamily="34" charset="-122"/>
                <a:cs typeface="Trebuchet MS" pitchFamily="34" charset="-120"/>
              </a:rPr>
              <a:t>Klubbmästerskapet MTB</a:t>
            </a:r>
            <a:endParaRPr lang="en-US" sz="1400" dirty="0"/>
          </a:p>
        </p:txBody>
      </p:sp>
      <p:sp>
        <p:nvSpPr>
          <p:cNvPr id="13" name="Text 11"/>
          <p:cNvSpPr/>
          <p:nvPr/>
        </p:nvSpPr>
        <p:spPr>
          <a:xfrm>
            <a:off x="685800" y="2926080"/>
            <a:ext cx="7772400" cy="566928"/>
          </a:xfrm>
          <a:prstGeom prst="rect">
            <a:avLst/>
          </a:prstGeom>
          <a:noFill/>
          <a:ln/>
        </p:spPr>
        <p:txBody>
          <a:bodyPr wrap="square" lIns="0" tIns="0" rIns="0" bIns="0" rtlCol="0" anchor="t"/>
          <a:lstStyle/>
          <a:p>
            <a:pPr marL="0" indent="0" algn="l">
              <a:buNone/>
            </a:pPr>
            <a:r>
              <a:rPr lang="en-US" sz="1600" dirty="0">
                <a:solidFill>
                  <a:srgbClr val="4E6080"/>
                </a:solidFill>
                <a:latin typeface="Calibri" pitchFamily="34" charset="0"/>
                <a:ea typeface="Calibri" pitchFamily="34" charset="-122"/>
                <a:cs typeface="Calibri" pitchFamily="34" charset="-120"/>
              </a:rPr>
              <a:t>Bjursjön  ·  ca 70 deltagare i alla åldrar</a:t>
            </a:r>
            <a:endParaRPr lang="en-US" sz="1600" dirty="0"/>
          </a:p>
          <a:p>
            <a:pPr marL="0" indent="0" algn="l">
              <a:buNone/>
            </a:pPr>
            <a:r>
              <a:rPr lang="en-US" sz="1600" dirty="0">
                <a:solidFill>
                  <a:srgbClr val="4E6080"/>
                </a:solidFill>
                <a:latin typeface="Calibri" pitchFamily="34" charset="0"/>
                <a:ea typeface="Calibri" pitchFamily="34" charset="-122"/>
                <a:cs typeface="Calibri" pitchFamily="34" charset="-120"/>
              </a:rPr>
              <a:t>Stort engagemang bland både barn och vuxna</a:t>
            </a:r>
            <a:endParaRPr lang="en-US" sz="1600" dirty="0"/>
          </a:p>
        </p:txBody>
      </p:sp>
      <p:sp>
        <p:nvSpPr>
          <p:cNvPr id="14" name="Shape 12"/>
          <p:cNvSpPr/>
          <p:nvPr/>
        </p:nvSpPr>
        <p:spPr>
          <a:xfrm>
            <a:off x="457200" y="3749040"/>
            <a:ext cx="8229600" cy="1051560"/>
          </a:xfrm>
          <a:prstGeom prst="rect">
            <a:avLst/>
          </a:prstGeom>
          <a:solidFill>
            <a:srgbClr val="FFFFFF"/>
          </a:solidFill>
          <a:ln w="12700">
            <a:solidFill>
              <a:srgbClr val="D6E4F7"/>
            </a:solidFill>
            <a:prstDash val="solid"/>
          </a:ln>
          <a:effectLst>
            <a:outerShdw blurRad="63500" dist="12700" dir="8100000" algn="bl" rotWithShape="0">
              <a:srgbClr val="000000">
                <a:alpha val="7000"/>
              </a:srgbClr>
            </a:outerShdw>
          </a:effectLst>
        </p:spPr>
        <p:txBody>
          <a:bodyPr/>
          <a:lstStyle/>
          <a:p>
            <a:endParaRPr lang="sv-SE"/>
          </a:p>
        </p:txBody>
      </p:sp>
      <p:sp>
        <p:nvSpPr>
          <p:cNvPr id="15" name="Shape 13"/>
          <p:cNvSpPr/>
          <p:nvPr/>
        </p:nvSpPr>
        <p:spPr>
          <a:xfrm>
            <a:off x="457200" y="3749040"/>
            <a:ext cx="82296" cy="1051560"/>
          </a:xfrm>
          <a:prstGeom prst="rect">
            <a:avLst/>
          </a:prstGeom>
          <a:solidFill>
            <a:srgbClr val="E8A014"/>
          </a:solidFill>
          <a:ln w="12700">
            <a:solidFill>
              <a:srgbClr val="E8A014"/>
            </a:solidFill>
            <a:prstDash val="solid"/>
          </a:ln>
        </p:spPr>
        <p:txBody>
          <a:bodyPr/>
          <a:lstStyle/>
          <a:p>
            <a:endParaRPr lang="sv-SE"/>
          </a:p>
        </p:txBody>
      </p:sp>
      <p:sp>
        <p:nvSpPr>
          <p:cNvPr id="16" name="Text 14"/>
          <p:cNvSpPr/>
          <p:nvPr/>
        </p:nvSpPr>
        <p:spPr>
          <a:xfrm>
            <a:off x="685800" y="3822192"/>
            <a:ext cx="7772400" cy="320040"/>
          </a:xfrm>
          <a:prstGeom prst="rect">
            <a:avLst/>
          </a:prstGeom>
          <a:noFill/>
          <a:ln/>
        </p:spPr>
        <p:txBody>
          <a:bodyPr wrap="square" lIns="0" tIns="0" rIns="0" bIns="0" rtlCol="0" anchor="ctr"/>
          <a:lstStyle/>
          <a:p>
            <a:pPr marL="0" indent="0" algn="l">
              <a:buNone/>
            </a:pPr>
            <a:r>
              <a:rPr lang="en-US" sz="1400" b="1" dirty="0">
                <a:solidFill>
                  <a:srgbClr val="0D2B5C"/>
                </a:solidFill>
                <a:latin typeface="Trebuchet MS" pitchFamily="34" charset="0"/>
                <a:ea typeface="Trebuchet MS" pitchFamily="34" charset="-122"/>
                <a:cs typeface="Trebuchet MS" pitchFamily="34" charset="-120"/>
              </a:rPr>
              <a:t>Poängjakten</a:t>
            </a:r>
            <a:endParaRPr lang="en-US" sz="1400" dirty="0"/>
          </a:p>
        </p:txBody>
      </p:sp>
      <p:sp>
        <p:nvSpPr>
          <p:cNvPr id="17" name="Text 15"/>
          <p:cNvSpPr/>
          <p:nvPr/>
        </p:nvSpPr>
        <p:spPr>
          <a:xfrm>
            <a:off x="685800" y="4160520"/>
            <a:ext cx="7772400" cy="566928"/>
          </a:xfrm>
          <a:prstGeom prst="rect">
            <a:avLst/>
          </a:prstGeom>
          <a:noFill/>
          <a:ln/>
        </p:spPr>
        <p:txBody>
          <a:bodyPr wrap="square" lIns="0" tIns="0" rIns="0" bIns="0" rtlCol="0" anchor="t"/>
          <a:lstStyle/>
          <a:p>
            <a:pPr marL="0" indent="0" algn="l">
              <a:buNone/>
            </a:pPr>
            <a:r>
              <a:rPr lang="en-US" sz="1600" dirty="0">
                <a:solidFill>
                  <a:srgbClr val="4E6080"/>
                </a:solidFill>
                <a:latin typeface="Calibri" pitchFamily="34" charset="0"/>
                <a:ea typeface="Calibri" pitchFamily="34" charset="-122"/>
                <a:cs typeface="Calibri" pitchFamily="34" charset="-120"/>
              </a:rPr>
              <a:t>58 UCK-cyklister deltog – en ökning mot föregående år</a:t>
            </a:r>
            <a:endParaRPr lang="en-US" sz="1600" dirty="0"/>
          </a:p>
          <a:p>
            <a:pPr marL="0" indent="0" algn="l">
              <a:buNone/>
            </a:pPr>
            <a:r>
              <a:rPr lang="en-US" sz="1600" dirty="0">
                <a:solidFill>
                  <a:srgbClr val="4E6080"/>
                </a:solidFill>
                <a:latin typeface="Calibri" pitchFamily="34" charset="0"/>
                <a:ea typeface="Calibri" pitchFamily="34" charset="-122"/>
                <a:cs typeface="Calibri" pitchFamily="34" charset="-120"/>
              </a:rPr>
              <a:t>Klubben aktiv som både arrangör och deltagare</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4F7FB"/>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3401568"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3401568"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7 – ÅRSBERÄTTELSE 2025</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0D2B5C"/>
                </a:solidFill>
                <a:latin typeface="Trebuchet MS" pitchFamily="34" charset="0"/>
                <a:ea typeface="Trebuchet MS" pitchFamily="34" charset="-122"/>
                <a:cs typeface="Trebuchet MS" pitchFamily="34" charset="-120"/>
              </a:rPr>
              <a:t>Stigbyggarna &amp; bidrag 2025</a:t>
            </a:r>
            <a:endParaRPr lang="en-US" sz="3000" dirty="0"/>
          </a:p>
        </p:txBody>
      </p:sp>
      <p:sp>
        <p:nvSpPr>
          <p:cNvPr id="6" name="Text 4"/>
          <p:cNvSpPr/>
          <p:nvPr/>
        </p:nvSpPr>
        <p:spPr>
          <a:xfrm>
            <a:off x="457200" y="1261872"/>
            <a:ext cx="4023360" cy="365760"/>
          </a:xfrm>
          <a:prstGeom prst="rect">
            <a:avLst/>
          </a:prstGeom>
          <a:noFill/>
          <a:ln/>
        </p:spPr>
        <p:txBody>
          <a:bodyPr wrap="square" lIns="0" tIns="0" rIns="0" bIns="0" rtlCol="0" anchor="ctr"/>
          <a:lstStyle/>
          <a:p>
            <a:pPr marL="0" indent="0">
              <a:buNone/>
            </a:pPr>
            <a:r>
              <a:rPr lang="en-US" sz="1600" b="1" dirty="0">
                <a:solidFill>
                  <a:srgbClr val="0D2B5C"/>
                </a:solidFill>
                <a:latin typeface="Trebuchet MS" pitchFamily="34" charset="0"/>
                <a:ea typeface="Trebuchet MS" pitchFamily="34" charset="-122"/>
                <a:cs typeface="Trebuchet MS" pitchFamily="34" charset="-120"/>
              </a:rPr>
              <a:t>Stigbyggarna</a:t>
            </a:r>
            <a:endParaRPr lang="en-US" sz="1600" dirty="0"/>
          </a:p>
        </p:txBody>
      </p:sp>
      <p:sp>
        <p:nvSpPr>
          <p:cNvPr id="7" name="Text 5"/>
          <p:cNvSpPr/>
          <p:nvPr/>
        </p:nvSpPr>
        <p:spPr>
          <a:xfrm>
            <a:off x="457200" y="1664208"/>
            <a:ext cx="4023360" cy="2286000"/>
          </a:xfrm>
          <a:prstGeom prst="rect">
            <a:avLst/>
          </a:prstGeom>
          <a:noFill/>
          <a:ln/>
        </p:spPr>
        <p:txBody>
          <a:bodyPr wrap="square" rtlCol="0" anchor="t"/>
          <a:lstStyle/>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Röjning, underhåll och spårreparationer vid Bjursjön</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Stora och Lilla Bää-lederna förbättrade med ca 25 ton grus</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Fokus på hållbarhet, flyt och naturhänsyn</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Planering av äventyrsled påbörjad – lever vidare i nya former</a:t>
            </a:r>
            <a:endParaRPr lang="en-US" sz="1600" dirty="0"/>
          </a:p>
        </p:txBody>
      </p:sp>
      <p:sp>
        <p:nvSpPr>
          <p:cNvPr id="8" name="Shape 6"/>
          <p:cNvSpPr/>
          <p:nvPr/>
        </p:nvSpPr>
        <p:spPr>
          <a:xfrm>
            <a:off x="4663440" y="1280160"/>
            <a:ext cx="0" cy="2743200"/>
          </a:xfrm>
          <a:prstGeom prst="line">
            <a:avLst/>
          </a:prstGeom>
          <a:noFill/>
          <a:ln w="19050">
            <a:solidFill>
              <a:srgbClr val="D6E4F7"/>
            </a:solidFill>
            <a:prstDash val="solid"/>
          </a:ln>
        </p:spPr>
        <p:txBody>
          <a:bodyPr/>
          <a:lstStyle/>
          <a:p>
            <a:endParaRPr lang="sv-SE"/>
          </a:p>
        </p:txBody>
      </p:sp>
      <p:sp>
        <p:nvSpPr>
          <p:cNvPr id="9" name="Text 7"/>
          <p:cNvSpPr/>
          <p:nvPr/>
        </p:nvSpPr>
        <p:spPr>
          <a:xfrm>
            <a:off x="4846320" y="1261872"/>
            <a:ext cx="3840480" cy="365760"/>
          </a:xfrm>
          <a:prstGeom prst="rect">
            <a:avLst/>
          </a:prstGeom>
          <a:noFill/>
          <a:ln/>
        </p:spPr>
        <p:txBody>
          <a:bodyPr wrap="square" lIns="0" tIns="0" rIns="0" bIns="0" rtlCol="0" anchor="ctr"/>
          <a:lstStyle/>
          <a:p>
            <a:pPr marL="0" indent="0">
              <a:buNone/>
            </a:pPr>
            <a:r>
              <a:rPr lang="en-US" sz="1600" b="1" dirty="0">
                <a:solidFill>
                  <a:srgbClr val="0D2B5C"/>
                </a:solidFill>
                <a:latin typeface="Trebuchet MS" pitchFamily="34" charset="0"/>
                <a:ea typeface="Trebuchet MS" pitchFamily="34" charset="-122"/>
                <a:cs typeface="Trebuchet MS" pitchFamily="34" charset="-120"/>
              </a:rPr>
              <a:t>Bidrag &amp; investeringar</a:t>
            </a:r>
            <a:endParaRPr lang="en-US" sz="1600" dirty="0"/>
          </a:p>
        </p:txBody>
      </p:sp>
      <p:sp>
        <p:nvSpPr>
          <p:cNvPr id="10" name="Text 8"/>
          <p:cNvSpPr/>
          <p:nvPr/>
        </p:nvSpPr>
        <p:spPr>
          <a:xfrm>
            <a:off x="4846320" y="1664208"/>
            <a:ext cx="3840480" cy="2286000"/>
          </a:xfrm>
          <a:prstGeom prst="rect">
            <a:avLst/>
          </a:prstGeom>
          <a:noFill/>
          <a:ln/>
        </p:spPr>
        <p:txBody>
          <a:bodyPr wrap="square" rtlCol="0" anchor="t"/>
          <a:lstStyle/>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Bidragsgivare: Uddevalla Energi, Swedbank, Uddevalla kommun, Thordénstiftelsen</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Ledarutbildningar och teknikutbildningar genomförda</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Fyra nya träningscyklar till klubblokalen på Dagnys</a:t>
            </a:r>
            <a:endParaRPr lang="en-US" sz="1600" dirty="0"/>
          </a:p>
          <a:p>
            <a:pPr marL="342900" indent="-342900" algn="l">
              <a:buSzPct val="100000"/>
              <a:buChar char="•"/>
            </a:pPr>
            <a:r>
              <a:rPr lang="en-US" sz="1600" dirty="0">
                <a:solidFill>
                  <a:srgbClr val="1A2340"/>
                </a:solidFill>
                <a:latin typeface="Calibri" pitchFamily="34" charset="0"/>
                <a:ea typeface="Calibri" pitchFamily="34" charset="-122"/>
                <a:cs typeface="Calibri" pitchFamily="34" charset="-120"/>
              </a:rPr>
              <a:t>Återstående medel planerade för 2026</a:t>
            </a:r>
            <a:endParaRPr lang="en-US" sz="1600" dirty="0"/>
          </a:p>
        </p:txBody>
      </p:sp>
      <p:sp>
        <p:nvSpPr>
          <p:cNvPr id="11" name="Shape 9"/>
          <p:cNvSpPr/>
          <p:nvPr/>
        </p:nvSpPr>
        <p:spPr>
          <a:xfrm>
            <a:off x="457200" y="4160520"/>
            <a:ext cx="8229600" cy="0"/>
          </a:xfrm>
          <a:prstGeom prst="line">
            <a:avLst/>
          </a:prstGeom>
          <a:noFill/>
          <a:ln w="12700">
            <a:solidFill>
              <a:srgbClr val="D6E4F7"/>
            </a:solidFill>
            <a:prstDash val="solid"/>
          </a:ln>
        </p:spPr>
        <p:txBody>
          <a:bodyPr/>
          <a:lstStyle/>
          <a:p>
            <a:endParaRPr lang="sv-SE"/>
          </a:p>
        </p:txBody>
      </p:sp>
      <p:sp>
        <p:nvSpPr>
          <p:cNvPr id="12" name="Text 10"/>
          <p:cNvSpPr/>
          <p:nvPr/>
        </p:nvSpPr>
        <p:spPr>
          <a:xfrm>
            <a:off x="457200" y="4233672"/>
            <a:ext cx="8229600" cy="365760"/>
          </a:xfrm>
          <a:prstGeom prst="rect">
            <a:avLst/>
          </a:prstGeom>
          <a:noFill/>
          <a:ln/>
        </p:spPr>
        <p:txBody>
          <a:bodyPr wrap="square" lIns="0" tIns="0" rIns="0" bIns="0" rtlCol="0" anchor="ctr"/>
          <a:lstStyle/>
          <a:p>
            <a:pPr marL="0" indent="0" algn="ctr">
              <a:buNone/>
            </a:pPr>
            <a:r>
              <a:rPr lang="en-US" sz="1200" i="1" dirty="0">
                <a:solidFill>
                  <a:srgbClr val="4E6080"/>
                </a:solidFill>
                <a:latin typeface="Calibri" pitchFamily="34" charset="0"/>
                <a:ea typeface="Calibri" pitchFamily="34" charset="-122"/>
                <a:cs typeface="Calibri" pitchFamily="34" charset="-120"/>
              </a:rPr>
              <a:t>Styrelsen riktar ett varmt tack till stigbyggarna och samtliga bidragsgivare.</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D2B5C"/>
        </a:solidFill>
        <a:effectLst/>
      </p:bgPr>
    </p:bg>
    <p:spTree>
      <p:nvGrpSpPr>
        <p:cNvPr id="1" name=""/>
        <p:cNvGrpSpPr/>
        <p:nvPr/>
      </p:nvGrpSpPr>
      <p:grpSpPr>
        <a:xfrm>
          <a:off x="0" y="0"/>
          <a:ext cx="0" cy="0"/>
          <a:chOff x="0" y="0"/>
          <a:chExt cx="0" cy="0"/>
        </a:xfrm>
      </p:grpSpPr>
      <p:sp>
        <p:nvSpPr>
          <p:cNvPr id="2" name="Shape 0"/>
          <p:cNvSpPr/>
          <p:nvPr/>
        </p:nvSpPr>
        <p:spPr>
          <a:xfrm>
            <a:off x="6583680" y="-914400"/>
            <a:ext cx="4114800" cy="4114800"/>
          </a:xfrm>
          <a:prstGeom prst="ellipse">
            <a:avLst/>
          </a:prstGeom>
          <a:solidFill>
            <a:srgbClr val="1565C0">
              <a:alpha val="35000"/>
            </a:srgbClr>
          </a:solidFill>
          <a:ln w="12700">
            <a:solidFill>
              <a:srgbClr val="1565C0">
                <a:alpha val="35000"/>
              </a:srgbClr>
            </a:solidFill>
            <a:prstDash val="solid"/>
          </a:ln>
        </p:spPr>
        <p:txBody>
          <a:bodyPr/>
          <a:lstStyle/>
          <a:p>
            <a:endParaRPr lang="sv-SE"/>
          </a:p>
        </p:txBody>
      </p:sp>
      <p:sp>
        <p:nvSpPr>
          <p:cNvPr id="3" name="Shape 1"/>
          <p:cNvSpPr/>
          <p:nvPr/>
        </p:nvSpPr>
        <p:spPr>
          <a:xfrm>
            <a:off x="-914400" y="3474720"/>
            <a:ext cx="2743200" cy="2743200"/>
          </a:xfrm>
          <a:prstGeom prst="ellipse">
            <a:avLst/>
          </a:prstGeom>
          <a:solidFill>
            <a:srgbClr val="E8A014">
              <a:alpha val="20000"/>
            </a:srgbClr>
          </a:solidFill>
          <a:ln w="12700">
            <a:solidFill>
              <a:srgbClr val="E8A014">
                <a:alpha val="20000"/>
              </a:srgbClr>
            </a:solidFill>
            <a:prstDash val="solid"/>
          </a:ln>
        </p:spPr>
        <p:txBody>
          <a:bodyPr/>
          <a:lstStyle/>
          <a:p>
            <a:endParaRPr lang="sv-SE"/>
          </a:p>
        </p:txBody>
      </p:sp>
      <p:sp>
        <p:nvSpPr>
          <p:cNvPr id="4" name="Shape 2"/>
          <p:cNvSpPr/>
          <p:nvPr/>
        </p:nvSpPr>
        <p:spPr>
          <a:xfrm>
            <a:off x="457200" y="182880"/>
            <a:ext cx="3191256" cy="274320"/>
          </a:xfrm>
          <a:prstGeom prst="rect">
            <a:avLst/>
          </a:prstGeom>
          <a:solidFill>
            <a:srgbClr val="E8A014"/>
          </a:solidFill>
          <a:ln w="12700">
            <a:solidFill>
              <a:srgbClr val="E8A014"/>
            </a:solidFill>
            <a:prstDash val="solid"/>
          </a:ln>
        </p:spPr>
        <p:txBody>
          <a:bodyPr/>
          <a:lstStyle/>
          <a:p>
            <a:endParaRPr lang="sv-SE"/>
          </a:p>
        </p:txBody>
      </p:sp>
      <p:sp>
        <p:nvSpPr>
          <p:cNvPr id="5" name="Text 3"/>
          <p:cNvSpPr/>
          <p:nvPr/>
        </p:nvSpPr>
        <p:spPr>
          <a:xfrm>
            <a:off x="457200" y="182880"/>
            <a:ext cx="3191256"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7 – UTMÄRKELSER 2025</a:t>
            </a:r>
            <a:endParaRPr lang="en-US" sz="800" dirty="0"/>
          </a:p>
        </p:txBody>
      </p:sp>
      <p:sp>
        <p:nvSpPr>
          <p:cNvPr id="6" name="Text 4"/>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a:solidFill>
                  <a:srgbClr val="FFFFFF"/>
                </a:solidFill>
                <a:latin typeface="Trebuchet MS" pitchFamily="34" charset="0"/>
                <a:ea typeface="Trebuchet MS" pitchFamily="34" charset="-122"/>
                <a:cs typeface="Trebuchet MS" pitchFamily="34" charset="-120"/>
              </a:rPr>
              <a:t>Årets priser</a:t>
            </a:r>
            <a:endParaRPr lang="en-US" sz="3000" dirty="0"/>
          </a:p>
        </p:txBody>
      </p:sp>
      <p:sp>
        <p:nvSpPr>
          <p:cNvPr id="7" name="Shape 5"/>
          <p:cNvSpPr/>
          <p:nvPr/>
        </p:nvSpPr>
        <p:spPr>
          <a:xfrm>
            <a:off x="457200" y="1371600"/>
            <a:ext cx="3749040" cy="3200400"/>
          </a:xfrm>
          <a:prstGeom prst="rect">
            <a:avLst/>
          </a:prstGeom>
          <a:solidFill>
            <a:srgbClr val="162B52"/>
          </a:solidFill>
          <a:ln w="12700">
            <a:solidFill>
              <a:srgbClr val="162B52"/>
            </a:solidFill>
            <a:prstDash val="solid"/>
          </a:ln>
        </p:spPr>
        <p:txBody>
          <a:bodyPr/>
          <a:lstStyle/>
          <a:p>
            <a:endParaRPr lang="sv-SE"/>
          </a:p>
        </p:txBody>
      </p:sp>
      <p:sp>
        <p:nvSpPr>
          <p:cNvPr id="8" name="Shape 6"/>
          <p:cNvSpPr/>
          <p:nvPr/>
        </p:nvSpPr>
        <p:spPr>
          <a:xfrm>
            <a:off x="457200" y="1371600"/>
            <a:ext cx="3749040" cy="411480"/>
          </a:xfrm>
          <a:prstGeom prst="rect">
            <a:avLst/>
          </a:prstGeom>
          <a:solidFill>
            <a:srgbClr val="2979C8"/>
          </a:solidFill>
          <a:ln w="12700">
            <a:solidFill>
              <a:srgbClr val="2979C8"/>
            </a:solidFill>
            <a:prstDash val="solid"/>
          </a:ln>
        </p:spPr>
        <p:txBody>
          <a:bodyPr/>
          <a:lstStyle/>
          <a:p>
            <a:endParaRPr lang="sv-SE"/>
          </a:p>
        </p:txBody>
      </p:sp>
      <p:sp>
        <p:nvSpPr>
          <p:cNvPr id="9" name="Text 7"/>
          <p:cNvSpPr/>
          <p:nvPr/>
        </p:nvSpPr>
        <p:spPr>
          <a:xfrm>
            <a:off x="457200" y="1371600"/>
            <a:ext cx="3749040" cy="411480"/>
          </a:xfrm>
          <a:prstGeom prst="rect">
            <a:avLst/>
          </a:prstGeom>
          <a:noFill/>
          <a:ln/>
        </p:spPr>
        <p:txBody>
          <a:bodyPr wrap="square" lIns="0" tIns="0" rIns="0" bIns="0" rtlCol="0" anchor="ctr"/>
          <a:lstStyle/>
          <a:p>
            <a:pPr marL="0" indent="0" algn="ctr">
              <a:buNone/>
            </a:pPr>
            <a:r>
              <a:rPr lang="en-US" sz="1400" b="1" dirty="0">
                <a:solidFill>
                  <a:srgbClr val="FFFFFF"/>
                </a:solidFill>
                <a:latin typeface="Trebuchet MS" pitchFamily="34" charset="0"/>
                <a:ea typeface="Trebuchet MS" pitchFamily="34" charset="-122"/>
                <a:cs typeface="Trebuchet MS" pitchFamily="34" charset="-120"/>
              </a:rPr>
              <a:t>Årets Ledare</a:t>
            </a:r>
            <a:endParaRPr lang="en-US" sz="1400" dirty="0"/>
          </a:p>
        </p:txBody>
      </p:sp>
      <p:sp>
        <p:nvSpPr>
          <p:cNvPr id="10" name="Text 8"/>
          <p:cNvSpPr/>
          <p:nvPr/>
        </p:nvSpPr>
        <p:spPr>
          <a:xfrm>
            <a:off x="457200" y="1847088"/>
            <a:ext cx="3749040" cy="548640"/>
          </a:xfrm>
          <a:prstGeom prst="rect">
            <a:avLst/>
          </a:prstGeom>
          <a:noFill/>
          <a:ln/>
        </p:spPr>
        <p:txBody>
          <a:bodyPr wrap="square" lIns="0" tIns="0" rIns="0" bIns="0" rtlCol="0" anchor="ctr"/>
          <a:lstStyle/>
          <a:p>
            <a:pPr marL="0" indent="0" algn="ctr">
              <a:buNone/>
            </a:pPr>
            <a:r>
              <a:rPr lang="en-US" sz="2000" b="1" dirty="0">
                <a:solidFill>
                  <a:srgbClr val="E8A014"/>
                </a:solidFill>
                <a:latin typeface="Trebuchet MS" pitchFamily="34" charset="0"/>
                <a:ea typeface="Trebuchet MS" pitchFamily="34" charset="-122"/>
                <a:cs typeface="Trebuchet MS" pitchFamily="34" charset="-120"/>
              </a:rPr>
              <a:t>Henric Rutgersson</a:t>
            </a:r>
            <a:endParaRPr lang="en-US" sz="2000" dirty="0"/>
          </a:p>
        </p:txBody>
      </p:sp>
      <p:sp>
        <p:nvSpPr>
          <p:cNvPr id="11" name="Text 9"/>
          <p:cNvSpPr/>
          <p:nvPr/>
        </p:nvSpPr>
        <p:spPr>
          <a:xfrm>
            <a:off x="594360" y="2450592"/>
            <a:ext cx="3474720" cy="2011680"/>
          </a:xfrm>
          <a:prstGeom prst="rect">
            <a:avLst/>
          </a:prstGeom>
          <a:noFill/>
          <a:ln/>
        </p:spPr>
        <p:txBody>
          <a:bodyPr wrap="square" rtlCol="0" anchor="t"/>
          <a:lstStyle/>
          <a:p>
            <a:pPr marL="0" indent="0" algn="l">
              <a:buNone/>
            </a:pPr>
            <a:r>
              <a:rPr lang="en-US" sz="1400" dirty="0">
                <a:solidFill>
                  <a:srgbClr val="C0D8F5"/>
                </a:solidFill>
                <a:latin typeface="Calibri" pitchFamily="34" charset="0"/>
                <a:ea typeface="Calibri" pitchFamily="34" charset="-122"/>
                <a:cs typeface="Calibri" pitchFamily="34" charset="-120"/>
              </a:rPr>
              <a:t>Med stort engagemang, hjälpsamhet och alltid ett gott humör ställer han upp där det behövs – som ledare, problemlösare och praktisk hjälpreda. Mycket uppskattad av barnen för sitt engagemang och sin positiva energi.</a:t>
            </a:r>
            <a:endParaRPr lang="en-US" sz="1400" dirty="0"/>
          </a:p>
        </p:txBody>
      </p:sp>
      <p:sp>
        <p:nvSpPr>
          <p:cNvPr id="12" name="Shape 10"/>
          <p:cNvSpPr/>
          <p:nvPr/>
        </p:nvSpPr>
        <p:spPr>
          <a:xfrm>
            <a:off x="4937760" y="1371600"/>
            <a:ext cx="3749040" cy="3200400"/>
          </a:xfrm>
          <a:prstGeom prst="rect">
            <a:avLst/>
          </a:prstGeom>
          <a:solidFill>
            <a:srgbClr val="162B52"/>
          </a:solidFill>
          <a:ln w="12700">
            <a:solidFill>
              <a:srgbClr val="162B52"/>
            </a:solidFill>
            <a:prstDash val="solid"/>
          </a:ln>
        </p:spPr>
        <p:txBody>
          <a:bodyPr/>
          <a:lstStyle/>
          <a:p>
            <a:endParaRPr lang="sv-SE"/>
          </a:p>
        </p:txBody>
      </p:sp>
      <p:sp>
        <p:nvSpPr>
          <p:cNvPr id="13" name="Shape 11"/>
          <p:cNvSpPr/>
          <p:nvPr/>
        </p:nvSpPr>
        <p:spPr>
          <a:xfrm>
            <a:off x="4937760" y="1371600"/>
            <a:ext cx="3749040" cy="411480"/>
          </a:xfrm>
          <a:prstGeom prst="rect">
            <a:avLst/>
          </a:prstGeom>
          <a:solidFill>
            <a:srgbClr val="0B7A75"/>
          </a:solidFill>
          <a:ln w="12700">
            <a:solidFill>
              <a:srgbClr val="0B7A75"/>
            </a:solidFill>
            <a:prstDash val="solid"/>
          </a:ln>
        </p:spPr>
        <p:txBody>
          <a:bodyPr/>
          <a:lstStyle/>
          <a:p>
            <a:endParaRPr lang="sv-SE"/>
          </a:p>
        </p:txBody>
      </p:sp>
      <p:sp>
        <p:nvSpPr>
          <p:cNvPr id="14" name="Text 12"/>
          <p:cNvSpPr/>
          <p:nvPr/>
        </p:nvSpPr>
        <p:spPr>
          <a:xfrm>
            <a:off x="4937760" y="1371600"/>
            <a:ext cx="3749040" cy="411480"/>
          </a:xfrm>
          <a:prstGeom prst="rect">
            <a:avLst/>
          </a:prstGeom>
          <a:noFill/>
          <a:ln/>
        </p:spPr>
        <p:txBody>
          <a:bodyPr wrap="square" lIns="0" tIns="0" rIns="0" bIns="0" rtlCol="0" anchor="ctr"/>
          <a:lstStyle/>
          <a:p>
            <a:pPr marL="0" indent="0" algn="ctr">
              <a:buNone/>
            </a:pPr>
            <a:r>
              <a:rPr lang="en-US" sz="1400" b="1" dirty="0">
                <a:solidFill>
                  <a:srgbClr val="FFFFFF"/>
                </a:solidFill>
                <a:latin typeface="Trebuchet MS" pitchFamily="34" charset="0"/>
                <a:ea typeface="Trebuchet MS" pitchFamily="34" charset="-122"/>
                <a:cs typeface="Trebuchet MS" pitchFamily="34" charset="-120"/>
              </a:rPr>
              <a:t>Årets Eldsjäl</a:t>
            </a:r>
            <a:endParaRPr lang="en-US" sz="1400" dirty="0"/>
          </a:p>
        </p:txBody>
      </p:sp>
      <p:sp>
        <p:nvSpPr>
          <p:cNvPr id="15" name="Text 13"/>
          <p:cNvSpPr/>
          <p:nvPr/>
        </p:nvSpPr>
        <p:spPr>
          <a:xfrm>
            <a:off x="4937760" y="1847088"/>
            <a:ext cx="3749040" cy="548640"/>
          </a:xfrm>
          <a:prstGeom prst="rect">
            <a:avLst/>
          </a:prstGeom>
          <a:noFill/>
          <a:ln/>
        </p:spPr>
        <p:txBody>
          <a:bodyPr wrap="square" lIns="0" tIns="0" rIns="0" bIns="0" rtlCol="0" anchor="ctr"/>
          <a:lstStyle/>
          <a:p>
            <a:pPr marL="0" indent="0" algn="ctr">
              <a:buNone/>
            </a:pPr>
            <a:r>
              <a:rPr lang="en-US" sz="2000" b="1" dirty="0">
                <a:solidFill>
                  <a:srgbClr val="E8A014"/>
                </a:solidFill>
                <a:latin typeface="Trebuchet MS" pitchFamily="34" charset="0"/>
                <a:ea typeface="Trebuchet MS" pitchFamily="34" charset="-122"/>
                <a:cs typeface="Trebuchet MS" pitchFamily="34" charset="-120"/>
              </a:rPr>
              <a:t>Lars Johansson</a:t>
            </a:r>
            <a:endParaRPr lang="en-US" sz="2000" dirty="0"/>
          </a:p>
        </p:txBody>
      </p:sp>
      <p:sp>
        <p:nvSpPr>
          <p:cNvPr id="16" name="Text 14"/>
          <p:cNvSpPr/>
          <p:nvPr/>
        </p:nvSpPr>
        <p:spPr>
          <a:xfrm>
            <a:off x="5074920" y="2450592"/>
            <a:ext cx="3474720" cy="2011680"/>
          </a:xfrm>
          <a:prstGeom prst="rect">
            <a:avLst/>
          </a:prstGeom>
          <a:noFill/>
          <a:ln/>
        </p:spPr>
        <p:txBody>
          <a:bodyPr wrap="square" rtlCol="0" anchor="t"/>
          <a:lstStyle/>
          <a:p>
            <a:pPr marL="0" indent="0" algn="l">
              <a:buNone/>
            </a:pPr>
            <a:r>
              <a:rPr lang="en-US" sz="1400" dirty="0">
                <a:solidFill>
                  <a:srgbClr val="C0D8F5"/>
                </a:solidFill>
                <a:latin typeface="Calibri" pitchFamily="34" charset="0"/>
                <a:ea typeface="Calibri" pitchFamily="34" charset="-122"/>
                <a:cs typeface="Calibri" pitchFamily="34" charset="-120"/>
              </a:rPr>
              <a:t>Brinner för att utveckla klubbens landsvägsverksamhet och är en stor tillgång för klubben och styrelsen. Leder träningarna, driver utvecklingen av verksamheten och klubblokalen, och skapar möjligheter för cykling året runt.</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chemeClr val="bg1"/>
        </a:solidFill>
        <a:effectLst/>
      </p:bgPr>
    </p:bg>
    <p:spTree>
      <p:nvGrpSpPr>
        <p:cNvPr id="1" name=""/>
        <p:cNvGrpSpPr/>
        <p:nvPr/>
      </p:nvGrpSpPr>
      <p:grpSpPr>
        <a:xfrm>
          <a:off x="0" y="0"/>
          <a:ext cx="0" cy="0"/>
          <a:chOff x="0" y="0"/>
          <a:chExt cx="0" cy="0"/>
        </a:xfrm>
      </p:grpSpPr>
      <p:sp>
        <p:nvSpPr>
          <p:cNvPr id="2" name="Shape 0"/>
          <p:cNvSpPr/>
          <p:nvPr/>
        </p:nvSpPr>
        <p:spPr>
          <a:xfrm>
            <a:off x="0" y="0"/>
            <a:ext cx="9144000" cy="109728"/>
          </a:xfrm>
          <a:prstGeom prst="rect">
            <a:avLst/>
          </a:prstGeom>
          <a:solidFill>
            <a:srgbClr val="1565C0"/>
          </a:solidFill>
          <a:ln w="12700">
            <a:solidFill>
              <a:srgbClr val="1565C0"/>
            </a:solidFill>
            <a:prstDash val="solid"/>
          </a:ln>
        </p:spPr>
        <p:txBody>
          <a:bodyPr/>
          <a:lstStyle/>
          <a:p>
            <a:endParaRPr lang="sv-SE"/>
          </a:p>
        </p:txBody>
      </p:sp>
      <p:sp>
        <p:nvSpPr>
          <p:cNvPr id="3" name="Shape 1"/>
          <p:cNvSpPr/>
          <p:nvPr/>
        </p:nvSpPr>
        <p:spPr>
          <a:xfrm>
            <a:off x="457200" y="182880"/>
            <a:ext cx="1193292" cy="274320"/>
          </a:xfrm>
          <a:prstGeom prst="rect">
            <a:avLst/>
          </a:prstGeom>
          <a:solidFill>
            <a:srgbClr val="E8A014"/>
          </a:solidFill>
          <a:ln w="12700">
            <a:solidFill>
              <a:srgbClr val="E8A014"/>
            </a:solidFill>
            <a:prstDash val="solid"/>
          </a:ln>
        </p:spPr>
        <p:txBody>
          <a:bodyPr/>
          <a:lstStyle/>
          <a:p>
            <a:endParaRPr lang="sv-SE"/>
          </a:p>
        </p:txBody>
      </p:sp>
      <p:sp>
        <p:nvSpPr>
          <p:cNvPr id="4" name="Text 2"/>
          <p:cNvSpPr/>
          <p:nvPr/>
        </p:nvSpPr>
        <p:spPr>
          <a:xfrm>
            <a:off x="457200" y="182880"/>
            <a:ext cx="1193292" cy="274320"/>
          </a:xfrm>
          <a:prstGeom prst="rect">
            <a:avLst/>
          </a:prstGeom>
          <a:noFill/>
          <a:ln/>
        </p:spPr>
        <p:txBody>
          <a:bodyPr wrap="square" lIns="0" tIns="0" rIns="0" bIns="0" rtlCol="0" anchor="ctr"/>
          <a:lstStyle/>
          <a:p>
            <a:pPr marL="0" indent="0" algn="ctr">
              <a:buNone/>
            </a:pPr>
            <a:r>
              <a:rPr lang="en-US" sz="800" b="1" dirty="0">
                <a:solidFill>
                  <a:srgbClr val="FFFFFF"/>
                </a:solidFill>
                <a:latin typeface="Calibri" pitchFamily="34" charset="0"/>
                <a:ea typeface="Calibri" pitchFamily="34" charset="-122"/>
                <a:cs typeface="Calibri" pitchFamily="34" charset="-120"/>
              </a:rPr>
              <a:t>PUNKT 8</a:t>
            </a:r>
            <a:endParaRPr lang="en-US" sz="800" dirty="0"/>
          </a:p>
        </p:txBody>
      </p:sp>
      <p:sp>
        <p:nvSpPr>
          <p:cNvPr id="5" name="Text 3"/>
          <p:cNvSpPr/>
          <p:nvPr/>
        </p:nvSpPr>
        <p:spPr>
          <a:xfrm>
            <a:off x="457200" y="530352"/>
            <a:ext cx="8229600" cy="640080"/>
          </a:xfrm>
          <a:prstGeom prst="rect">
            <a:avLst/>
          </a:prstGeom>
          <a:noFill/>
          <a:ln/>
        </p:spPr>
        <p:txBody>
          <a:bodyPr wrap="square" lIns="0" tIns="0" rIns="0" bIns="0" rtlCol="0" anchor="ctr"/>
          <a:lstStyle/>
          <a:p>
            <a:pPr marL="0" indent="0" algn="l">
              <a:buNone/>
            </a:pPr>
            <a:r>
              <a:rPr lang="en-US" sz="3000" b="1" dirty="0" err="1">
                <a:solidFill>
                  <a:srgbClr val="0D2B5C"/>
                </a:solidFill>
                <a:latin typeface="Trebuchet MS" pitchFamily="34" charset="0"/>
                <a:ea typeface="Trebuchet MS" pitchFamily="34" charset="-122"/>
                <a:cs typeface="Trebuchet MS" pitchFamily="34" charset="-120"/>
              </a:rPr>
              <a:t>Årsredovisning</a:t>
            </a:r>
            <a:r>
              <a:rPr lang="en-US" sz="3000" b="1" dirty="0">
                <a:solidFill>
                  <a:srgbClr val="0D2B5C"/>
                </a:solidFill>
                <a:latin typeface="Trebuchet MS" pitchFamily="34" charset="0"/>
                <a:ea typeface="Trebuchet MS" pitchFamily="34" charset="-122"/>
                <a:cs typeface="Trebuchet MS" pitchFamily="34" charset="-120"/>
              </a:rPr>
              <a:t>, </a:t>
            </a:r>
            <a:r>
              <a:rPr lang="en-US" sz="3000" b="1" dirty="0" err="1">
                <a:solidFill>
                  <a:srgbClr val="0D2B5C"/>
                </a:solidFill>
                <a:latin typeface="Trebuchet MS" pitchFamily="34" charset="0"/>
                <a:ea typeface="Trebuchet MS" pitchFamily="34" charset="-122"/>
                <a:cs typeface="Trebuchet MS" pitchFamily="34" charset="-120"/>
              </a:rPr>
              <a:t>balansräkning</a:t>
            </a:r>
            <a:endParaRPr lang="en-US" sz="3000" dirty="0"/>
          </a:p>
        </p:txBody>
      </p:sp>
      <p:pic>
        <p:nvPicPr>
          <p:cNvPr id="9" name="Bildobjekt 8" descr="En bild som visar text, skärmbild, meny&#10;&#10;AI-genererat innehåll kan vara felaktigt.">
            <a:extLst>
              <a:ext uri="{FF2B5EF4-FFF2-40B4-BE49-F238E27FC236}">
                <a16:creationId xmlns:a16="http://schemas.microsoft.com/office/drawing/2014/main" id="{A2C7E0A3-0505-A441-4860-3DFF43EA3CDB}"/>
              </a:ext>
            </a:extLst>
          </p:cNvPr>
          <p:cNvPicPr>
            <a:picLocks noChangeAspect="1"/>
          </p:cNvPicPr>
          <p:nvPr/>
        </p:nvPicPr>
        <p:blipFill>
          <a:blip r:embed="rId3"/>
          <a:stretch>
            <a:fillRect/>
          </a:stretch>
        </p:blipFill>
        <p:spPr>
          <a:xfrm>
            <a:off x="457200" y="1170432"/>
            <a:ext cx="5309579" cy="402361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TotalTime>
  <Words>2956</Words>
  <Application>Microsoft Macintosh PowerPoint</Application>
  <PresentationFormat>Bildspel på skärmen (16:9)</PresentationFormat>
  <Paragraphs>355</Paragraphs>
  <Slides>24</Slides>
  <Notes>24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24</vt:i4>
      </vt:variant>
    </vt:vector>
  </HeadingPairs>
  <TitlesOfParts>
    <vt:vector size="28" baseType="lpstr">
      <vt:lpstr>Arial</vt:lpstr>
      <vt:lpstr>Calibri</vt:lpstr>
      <vt:lpstr>Trebuchet MS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Uddevalla Cykelklubb – Årsmöte 2026</dc:title>
  <dc:subject>PptxGenJS Presentation</dc:subject>
  <dc:creator>Uddevalla Cykelklubb</dc:creator>
  <cp:lastModifiedBy>Lars Johansson (HV)</cp:lastModifiedBy>
  <cp:revision>4</cp:revision>
  <dcterms:created xsi:type="dcterms:W3CDTF">2026-03-02T17:42:55Z</dcterms:created>
  <dcterms:modified xsi:type="dcterms:W3CDTF">2026-03-03T14:24:16Z</dcterms:modified>
</cp:coreProperties>
</file>